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svg" ContentType="image/sv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6-->
<p:presentation xmlns:r="http://schemas.openxmlformats.org/officeDocument/2006/relationships" xmlns:a="http://schemas.openxmlformats.org/drawingml/2006/main" xmlns:p="http://schemas.openxmlformats.org/presentationml/2006/main" showSpecialPlsOnTitleSld="0" removePersonalInfoOnSave="1" saveSubsetFonts="1">
  <p:sldMasterIdLst>
    <p:sldMasterId id="2147483660" r:id="rId1"/>
  </p:sldMasterIdLst>
  <p:notesMasterIdLst>
    <p:notesMasterId r:id="rId2"/>
  </p:notesMasterIdLst>
  <p:handoutMasterIdLst>
    <p:handoutMasterId r:id="rId3"/>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3" r:id="rId27"/>
    <p:sldId id="279" r:id="rId28"/>
    <p:sldId id="280" r:id="rId29"/>
    <p:sldId id="281" r:id="rId30"/>
    <p:sldId id="282" r:id="rId31"/>
    <p:sldId id="284" r:id="rId32"/>
  </p:sldIdLst>
  <p:sldSz cx="12192000" cy="6858000"/>
  <p:notesSz cx="6954838" cy="9309100"/>
  <p:custDataLst>
    <p:tags r:id="rId33"/>
  </p:custDataLst>
  <p:defaultTextStyle>
    <a:defPPr>
      <a:defRPr lang="en-US"/>
    </a:defPPr>
    <a:lvl1pPr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1pPr>
    <a:lvl2pPr marL="4572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2pPr>
    <a:lvl3pPr marL="9144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3pPr>
    <a:lvl4pPr marL="13716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4pPr>
    <a:lvl5pPr marL="18288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5pPr>
    <a:lvl6pPr marL="2286000" algn="l" defTabSz="914400" rtl="0" eaLnBrk="1" latinLnBrk="0" hangingPunct="1">
      <a:defRPr kern="1200">
        <a:solidFill>
          <a:schemeClr val="tx1"/>
        </a:solidFill>
        <a:latin typeface="Georgia" panose="02040502050405020303" pitchFamily="18" charset="0"/>
        <a:ea typeface="+mn-ea"/>
        <a:cs typeface="+mn-cs"/>
      </a:defRPr>
    </a:lvl6pPr>
    <a:lvl7pPr marL="2743200" algn="l" defTabSz="914400" rtl="0" eaLnBrk="1" latinLnBrk="0" hangingPunct="1">
      <a:defRPr kern="1200">
        <a:solidFill>
          <a:schemeClr val="tx1"/>
        </a:solidFill>
        <a:latin typeface="Georgia" panose="02040502050405020303" pitchFamily="18" charset="0"/>
        <a:ea typeface="+mn-ea"/>
        <a:cs typeface="+mn-cs"/>
      </a:defRPr>
    </a:lvl7pPr>
    <a:lvl8pPr marL="3200400" algn="l" defTabSz="914400" rtl="0" eaLnBrk="1" latinLnBrk="0" hangingPunct="1">
      <a:defRPr kern="1200">
        <a:solidFill>
          <a:schemeClr val="tx1"/>
        </a:solidFill>
        <a:latin typeface="Georgia" panose="02040502050405020303" pitchFamily="18" charset="0"/>
        <a:ea typeface="+mn-ea"/>
        <a:cs typeface="+mn-cs"/>
      </a:defRPr>
    </a:lvl8pPr>
    <a:lvl9pPr marL="3657600" algn="l" defTabSz="914400" rtl="0" eaLnBrk="1" latinLnBrk="0" hangingPunct="1">
      <a:defRPr kern="1200">
        <a:solidFill>
          <a:schemeClr val="tx1"/>
        </a:solidFill>
        <a:latin typeface="Georgia" panose="02040502050405020303"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94665" autoAdjust="0"/>
  </p:normalViewPr>
  <p:slideViewPr>
    <p:cSldViewPr snapToGrid="0">
      <p:cViewPr varScale="1">
        <p:scale>
          <a:sx n="61" d="100"/>
          <a:sy n="61" d="100"/>
        </p:scale>
        <p:origin x="72" y="774"/>
      </p:cViewPr>
      <p:guideLst/>
    </p:cSldViewPr>
  </p:slideViewPr>
  <p:outlineViewPr>
    <p:cViewPr>
      <p:scale>
        <a:sx n="33" d="100"/>
        <a:sy n="33" d="100"/>
      </p:scale>
      <p:origin x="0" y="-7644"/>
    </p:cViewPr>
  </p:outlin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tags" Target="tags/tag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0E28AAC6-0BEC-478B-838F-51F73A405F0E}"/>
              </a:ext>
            </a:extLst>
          </p:cNvPr>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D54A92A4-1DFA-49A9-BAD7-DBA9E3BDA413}"/>
              </a:ext>
            </a:extLst>
          </p:cNvPr>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071560167"/>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2639475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1669634"/>
      </p:ext>
    </p:extLst>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8689641"/>
      </p:ext>
    </p:extLst>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01006510"/>
      </p:ext>
    </p:extLst>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03008473"/>
      </p:ext>
    </p:extLst>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17234281"/>
      </p:ext>
    </p:extLst>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38246307"/>
      </p:ext>
    </p:extLst>
  </p:cSld>
  <p:clrMapOvr>
    <a:masterClrMapping/>
  </p:clrMapOvr>
</p:notes>
</file>

<file path=ppt/notesSlides/notesSlide1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56959378"/>
      </p:ext>
    </p:extLst>
  </p:cSld>
  <p:clrMapOvr>
    <a:masterClrMapping/>
  </p:clrMapOvr>
</p:notes>
</file>

<file path=ppt/notesSlides/notesSlide1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41929909"/>
      </p:ext>
    </p:extLst>
  </p:cSld>
  <p:clrMapOvr>
    <a:masterClrMapping/>
  </p:clrMapOvr>
</p:notes>
</file>

<file path=ppt/notesSlides/notesSlide1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973519"/>
      </p:ext>
    </p:extLst>
  </p:cSld>
  <p:clrMapOvr>
    <a:masterClrMapping/>
  </p:clrMapOvr>
</p:notes>
</file>

<file path=ppt/notesSlides/notesSlide1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70869382"/>
      </p:ext>
    </p:extLst>
  </p:cSld>
  <p:clrMapOvr>
    <a:masterClrMapping/>
  </p:clrMapOvr>
</p:notes>
</file>

<file path=ppt/notesSlides/notesSlide1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83665559"/>
      </p:ext>
    </p:extLst>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03602519"/>
      </p:ext>
    </p:extLst>
  </p:cSld>
  <p:clrMapOvr>
    <a:masterClrMapping/>
  </p:clrMapOvr>
</p:notes>
</file>

<file path=ppt/notesSlides/notesSlide2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1063590"/>
      </p:ext>
    </p:extLst>
  </p:cSld>
  <p:clrMapOvr>
    <a:masterClrMapping/>
  </p:clrMapOvr>
</p:notes>
</file>

<file path=ppt/notesSlides/notesSlide2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67828796"/>
      </p:ext>
    </p:extLst>
  </p:cSld>
  <p:clrMapOvr>
    <a:masterClrMapping/>
  </p:clrMapOvr>
</p:notes>
</file>

<file path=ppt/notesSlides/notesSlide2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77192271"/>
      </p:ext>
    </p:extLst>
  </p:cSld>
  <p:clrMapOvr>
    <a:masterClrMapping/>
  </p:clrMapOvr>
</p:notes>
</file>

<file path=ppt/notesSlides/notesSlide2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7348722"/>
      </p:ext>
    </p:extLst>
  </p:cSld>
  <p:clrMapOvr>
    <a:masterClrMapping/>
  </p:clrMapOvr>
</p:notes>
</file>

<file path=ppt/notesSlides/notesSlide2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25591126"/>
      </p:ext>
    </p:extLst>
  </p:cSld>
  <p:clrMapOvr>
    <a:masterClrMapping/>
  </p:clrMapOvr>
</p:notes>
</file>

<file path=ppt/notesSlides/notesSlide2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89571892"/>
      </p:ext>
    </p:extLst>
  </p:cSld>
  <p:clrMapOvr>
    <a:masterClrMapping/>
  </p:clrMapOvr>
</p:notes>
</file>

<file path=ppt/notesSlides/notesSlide2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0527963"/>
      </p:ext>
    </p:extLst>
  </p:cSld>
  <p:clrMapOvr>
    <a:masterClrMapping/>
  </p:clrMapOvr>
</p:notes>
</file>

<file path=ppt/notesSlides/notesSlide2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1797965"/>
      </p:ext>
    </p:extLst>
  </p:cSld>
  <p:clrMapOvr>
    <a:masterClrMapping/>
  </p:clrMapOvr>
</p:notes>
</file>

<file path=ppt/notesSlides/notesSlide2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49447161"/>
      </p:ext>
    </p:extLst>
  </p:cSld>
  <p:clrMapOvr>
    <a:masterClrMapping/>
  </p:clrMapOvr>
</p:notes>
</file>

<file path=ppt/notesSlides/notesSlide2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83360951"/>
      </p:ext>
    </p:extLst>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43077440"/>
      </p:ext>
    </p:extLst>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37032193"/>
      </p:ext>
    </p:extLst>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31862532"/>
      </p:ext>
    </p:extLst>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58214777"/>
      </p:ext>
    </p:extLst>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51649057"/>
      </p:ext>
    </p:extLst>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13881642"/>
      </p:ext>
    </p:extLst>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1153001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sp useBgFill="1">
        <p:nvSpPr>
          <p:cNvPr id="5" name="Rounded Rectangle 3">
            <a:extLst>
              <a:ext uri="{FF2B5EF4-FFF2-40B4-BE49-F238E27FC236}">
                <a16:creationId xmlns:a16="http://schemas.microsoft.com/office/drawing/2014/main" id="{7CDA9C05-96CB-4ED4-8C47-15F242040815}"/>
              </a:ext>
            </a:extLst>
          </p:cNvPr>
          <p:cNvSpPr/>
          <p:nvPr/>
        </p:nvSpPr>
        <p:spPr bwMode="white">
          <a:xfrm>
            <a:off x="9836150" y="4060825"/>
            <a:ext cx="21336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ct val="0"/>
              </a:spcBef>
              <a:spcAft>
                <a:spcPct val="0"/>
              </a:spcAft>
              <a:defRPr/>
            </a:pPr>
            <a:endParaRPr lang="en-US"/>
          </a:p>
        </p:txBody>
      </p:sp>
      <p:pic>
        <p:nvPicPr>
          <p:cNvPr id="6" name="Picture 12">
            <a:extLst>
              <a:ext uri="{FF2B5EF4-FFF2-40B4-BE49-F238E27FC236}">
                <a16:creationId xmlns:a16="http://schemas.microsoft.com/office/drawing/2014/main" id="{B0981FC9-0268-455A-8FD7-E4135F754A2C}"/>
              </a:ext>
            </a:extLst>
          </p:cNvPr>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6785328" y="5953122"/>
            <a:ext cx="51816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5204791" y="26987"/>
            <a:ext cx="6705600" cy="2286000"/>
          </a:xfrm>
        </p:spPr>
        <p:txBody>
          <a:bodyPr/>
          <a:lstStyle>
            <a:lvl1pPr>
              <a:defRPr sz="3600">
                <a:solidFill>
                  <a:srgbClr val="000000"/>
                </a:solidFill>
                <a:latin typeface="Arial" pitchFamily="34" charset="0"/>
                <a:cs typeface="Arial" pitchFamily="34" charset="0"/>
              </a:defRPr>
            </a:lvl1pPr>
          </a:lstStyle>
          <a:p>
            <a:r>
              <a:rPr lang="en-US"/>
              <a:t>Click to edit Master title style</a:t>
            </a:r>
            <a:endParaRPr lang="en-US"/>
          </a:p>
        </p:txBody>
      </p:sp>
      <p:sp>
        <p:nvSpPr>
          <p:cNvPr id="9" name="Subtitle 8"/>
          <p:cNvSpPr>
            <a:spLocks noGrp="1"/>
          </p:cNvSpPr>
          <p:nvPr>
            <p:ph type="subTitle" idx="1"/>
          </p:nvPr>
        </p:nvSpPr>
        <p:spPr>
          <a:xfrm>
            <a:off x="304799" y="2797173"/>
            <a:ext cx="11605591" cy="2770188"/>
          </a:xfrm>
        </p:spPr>
        <p:txBody>
          <a:bodyPr>
            <a:normAutofit/>
          </a:bodyPr>
          <a:lstStyle>
            <a:lvl1pPr marL="64008" indent="0" algn="l">
              <a:buNone/>
              <a:defRPr sz="3200">
                <a:solidFill>
                  <a:srgbClr val="008ACC"/>
                </a:solidFill>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a:p>
        </p:txBody>
      </p:sp>
    </p:spTree>
    <p:extLst>
      <p:ext uri="{BB962C8B-B14F-4D97-AF65-F5344CB8AC3E}">
        <p14:creationId xmlns:p14="http://schemas.microsoft.com/office/powerpoint/2010/main" val="12197861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normAutofit/>
          </a:bodyPr>
          <a:lstStyle>
            <a:lvl1pPr>
              <a:defRPr sz="4000" b="0"/>
            </a:lvl1pPr>
          </a:lstStyle>
          <a:p>
            <a:r>
              <a:rPr lang="en-US"/>
              <a:t>Click to edit Master title style</a:t>
            </a:r>
            <a:endParaRPr lang="en-US"/>
          </a:p>
        </p:txBody>
      </p:sp>
      <p:sp>
        <p:nvSpPr>
          <p:cNvPr id="3" name="Content Placeholder 2"/>
          <p:cNvSpPr>
            <a:spLocks noGrp="1"/>
          </p:cNvSpPr>
          <p:nvPr>
            <p:ph idx="1"/>
          </p:nvPr>
        </p:nvSpPr>
        <p:spPr>
          <a:xfrm>
            <a:off x="609600" y="1828800"/>
            <a:ext cx="10972800" cy="4343400"/>
          </a:xfrm>
        </p:spPr>
        <p:txBody>
          <a:bodyPr/>
          <a:lstStyle>
            <a:lvl1pPr>
              <a:buClr>
                <a:srgbClr val="008ACC"/>
              </a:buClr>
              <a:defRPr/>
            </a:lvl1pPr>
            <a:lvl2pPr>
              <a:buClr>
                <a:srgbClr val="008ACC"/>
              </a:buClr>
              <a:defRPr/>
            </a:lvl2pPr>
            <a:lvl3pPr>
              <a:buClr>
                <a:srgbClr val="008ACC"/>
              </a:buClr>
              <a:defRPr/>
            </a:lvl3pPr>
            <a:lvl4pPr>
              <a:buClr>
                <a:srgbClr val="008ACC"/>
              </a:buClr>
              <a:defRPr/>
            </a:lvl4pPr>
            <a:lvl5pPr>
              <a:buClr>
                <a:srgbClr val="008ACC"/>
              </a:buClr>
              <a:defRPr/>
            </a:lvl5pPr>
            <a:lvl6pPr>
              <a:defRPr baseline="0"/>
            </a:lvl6pPr>
            <a:lvl7pPr>
              <a:defRPr baseline="0">
                <a:solidFill>
                  <a:srgbClr val="000000"/>
                </a:solidFill>
                <a:latin typeface="Arial" pitchFamily="34" charset="0"/>
                <a:cs typeface="Arial" pitchFamily="34" charset="0"/>
              </a:defRPr>
            </a:lvl7pPr>
            <a:lvl8pPr>
              <a:defRPr baseline="0">
                <a:solidFill>
                  <a:srgbClr val="000000"/>
                </a:solidFill>
                <a:latin typeface="Arial" pitchFamily="34" charset="0"/>
                <a:cs typeface="Arial" pitchFamily="34" charset="0"/>
              </a:defRPr>
            </a:lvl8pPr>
            <a:lvl9pPr>
              <a:buFont typeface="Georgia" panose="02040502050405020303" pitchFamily="18" charset="0"/>
              <a:buChar char="−"/>
              <a:defRPr baseline="0">
                <a:solidFill>
                  <a:srgbClr val="000000"/>
                </a:solidFill>
                <a:latin typeface="Arial" pitchFamily="34" charset="0"/>
                <a:cs typeface="Arial"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Slide Number Placeholder 22">
            <a:extLst>
              <a:ext uri="{FF2B5EF4-FFF2-40B4-BE49-F238E27FC236}">
                <a16:creationId xmlns:a16="http://schemas.microsoft.com/office/drawing/2014/main" id="{68A82A72-A94F-49B1-8870-5F114CA456B9}"/>
              </a:ext>
            </a:extLst>
          </p:cNvPr>
          <p:cNvSpPr>
            <a:spLocks noGrp="1"/>
          </p:cNvSpPr>
          <p:nvPr>
            <p:ph type="sldNum" sz="quarter" idx="10"/>
          </p:nvPr>
        </p:nvSpPr>
        <p:spPr/>
        <p:txBody>
          <a:bodyPr/>
          <a:lstStyle>
            <a:lvl1pPr>
              <a:defRPr/>
            </a:lvl1pPr>
          </a:lstStyle>
          <a:p>
            <a:fld id="{AEB18626-8808-4746-90D9-9116E8C42BBC}" type="slidenum">
              <a:rPr lang="en-US" smtClean="0"/>
              <a:t>‹#›</a:t>
            </a:fld>
            <a:endParaRPr lang="en-US"/>
          </a:p>
        </p:txBody>
      </p:sp>
    </p:spTree>
    <p:extLst>
      <p:ext uri="{BB962C8B-B14F-4D97-AF65-F5344CB8AC3E}">
        <p14:creationId xmlns:p14="http://schemas.microsoft.com/office/powerpoint/2010/main" val="36220399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00" y="1905001"/>
            <a:ext cx="5384800" cy="4419600"/>
          </a:xfrm>
        </p:spPr>
        <p:txBody>
          <a:bodyPr/>
          <a:lstStyle>
            <a:lvl1pPr>
              <a:defRPr sz="2000"/>
            </a:lvl1pPr>
            <a:lvl2pPr>
              <a:defRPr sz="1900"/>
            </a:lvl2pPr>
            <a:lvl3pPr>
              <a:defRPr sz="1800"/>
            </a:lvl3pPr>
            <a:lvl4pPr>
              <a:defRPr sz="1800"/>
            </a:lvl4pPr>
            <a:lvl5pPr>
              <a:defRPr sz="1800"/>
            </a:lvl5pPr>
            <a:lvl6pPr>
              <a:defRPr/>
            </a:lvl6pPr>
            <a:lvl7pPr>
              <a:defRPr>
                <a:solidFill>
                  <a:srgbClr val="000000"/>
                </a:solidFill>
                <a:latin typeface="Arial" pitchFamily="34" charset="0"/>
                <a:cs typeface="Arial" pitchFamily="34" charset="0"/>
              </a:defRPr>
            </a:lvl7pPr>
            <a:lvl8pPr>
              <a:defRPr>
                <a:solidFill>
                  <a:srgbClr val="000000"/>
                </a:solidFill>
                <a:latin typeface="Arial" pitchFamily="34" charset="0"/>
                <a:cs typeface="Arial" pitchFamily="34" charset="0"/>
              </a:defRPr>
            </a:lvl8pPr>
            <a:lvl9pPr>
              <a:defRPr baseline="0">
                <a:solidFill>
                  <a:srgbClr val="000000"/>
                </a:solidFill>
                <a:latin typeface="Arial" pitchFamily="34" charset="0"/>
                <a:cs typeface="Arial"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97600" y="1905001"/>
            <a:ext cx="5384800" cy="4419601"/>
          </a:xfrm>
        </p:spPr>
        <p:txBody>
          <a:bodyPr/>
          <a:lstStyle>
            <a:lvl1pPr>
              <a:defRPr sz="2000"/>
            </a:lvl1pPr>
            <a:lvl2pPr>
              <a:defRPr sz="1900"/>
            </a:lvl2pPr>
            <a:lvl3pPr>
              <a:defRPr sz="1800"/>
            </a:lvl3pPr>
            <a:lvl4pPr>
              <a:defRPr sz="1800"/>
            </a:lvl4pPr>
            <a:lvl5pPr>
              <a:defRPr sz="1800"/>
            </a:lvl5pPr>
            <a:lvl7pPr>
              <a:defRPr>
                <a:solidFill>
                  <a:srgbClr val="000000"/>
                </a:solidFill>
                <a:latin typeface="Arial" pitchFamily="34" charset="0"/>
                <a:cs typeface="Arial" pitchFamily="34" charset="0"/>
              </a:defRPr>
            </a:lvl7pPr>
            <a:lvl8pPr>
              <a:defRPr>
                <a:solidFill>
                  <a:srgbClr val="000000"/>
                </a:solidFill>
                <a:latin typeface="Arial" pitchFamily="34" charset="0"/>
                <a:cs typeface="Arial" pitchFamily="34" charset="0"/>
              </a:defRPr>
            </a:lvl8pPr>
            <a:lvl9pPr>
              <a:defRPr>
                <a:solidFill>
                  <a:srgbClr val="000000"/>
                </a:solidFill>
                <a:latin typeface="Arial" pitchFamily="34" charset="0"/>
                <a:cs typeface="Arial"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Slide Number Placeholder 22">
            <a:extLst>
              <a:ext uri="{FF2B5EF4-FFF2-40B4-BE49-F238E27FC236}">
                <a16:creationId xmlns:a16="http://schemas.microsoft.com/office/drawing/2014/main" id="{E461F1FD-66DC-4854-9DFC-2F34FAA56A3D}"/>
              </a:ext>
            </a:extLst>
          </p:cNvPr>
          <p:cNvSpPr>
            <a:spLocks noGrp="1"/>
          </p:cNvSpPr>
          <p:nvPr>
            <p:ph type="sldNum" sz="quarter" idx="10"/>
          </p:nvPr>
        </p:nvSpPr>
        <p:spPr/>
        <p:txBody>
          <a:bodyPr/>
          <a:lstStyle>
            <a:lvl1pPr>
              <a:defRPr/>
            </a:lvl1pPr>
          </a:lstStyle>
          <a:p>
            <a:fld id="{AEB18626-8808-4746-90D9-9116E8C42BBC}" type="slidenum">
              <a:rPr lang="en-US" smtClean="0"/>
              <a:t>‹#›</a:t>
            </a:fld>
            <a:endParaRPr lang="en-US"/>
          </a:p>
        </p:txBody>
      </p:sp>
    </p:spTree>
    <p:extLst>
      <p:ext uri="{BB962C8B-B14F-4D97-AF65-F5344CB8AC3E}">
        <p14:creationId xmlns:p14="http://schemas.microsoft.com/office/powerpoint/2010/main" val="379320482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image" Target="../media/image2.jpeg" /><Relationship Id="rId5"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Title Placeholder 21">
            <a:extLst>
              <a:ext uri="{FF2B5EF4-FFF2-40B4-BE49-F238E27FC236}">
                <a16:creationId xmlns:a16="http://schemas.microsoft.com/office/drawing/2014/main" id="{767EFE3A-37F0-4B1C-9476-34D9C995C000}"/>
              </a:ext>
            </a:extLst>
          </p:cNvPr>
          <p:cNvSpPr>
            <a:spLocks noGrp="1" noChangeArrowheads="1"/>
          </p:cNvSpPr>
          <p:nvPr>
            <p:ph type="title"/>
          </p:nvPr>
        </p:nvSpPr>
        <p:spPr bwMode="auto">
          <a:xfrm>
            <a:off x="609600" y="609600"/>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04CC1BF9-8A22-44AB-81F6-6725A9D3556B}"/>
              </a:ext>
            </a:extLst>
          </p:cNvPr>
          <p:cNvSpPr>
            <a:spLocks noGrp="1" noChangeArrowheads="1"/>
          </p:cNvSpPr>
          <p:nvPr>
            <p:ph type="body" idx="1"/>
          </p:nvPr>
        </p:nvSpPr>
        <p:spPr bwMode="auto">
          <a:xfrm>
            <a:off x="609600" y="1828800"/>
            <a:ext cx="10972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 name="Slide Number Placeholder 22">
            <a:extLst>
              <a:ext uri="{FF2B5EF4-FFF2-40B4-BE49-F238E27FC236}">
                <a16:creationId xmlns:a16="http://schemas.microsoft.com/office/drawing/2014/main" id="{3F811EED-6BD0-4BA6-AB46-BAA1985ED06C}"/>
              </a:ext>
            </a:extLst>
          </p:cNvPr>
          <p:cNvSpPr>
            <a:spLocks noGrp="1"/>
          </p:cNvSpPr>
          <p:nvPr>
            <p:ph type="sldNum" sz="quarter" idx="4"/>
          </p:nvPr>
        </p:nvSpPr>
        <p:spPr>
          <a:xfrm>
            <a:off x="508000" y="6477000"/>
            <a:ext cx="1016000" cy="290513"/>
          </a:xfrm>
          <a:prstGeom prst="rect">
            <a:avLst/>
          </a:prstGeom>
        </p:spPr>
        <p:txBody>
          <a:bodyPr vert="horz" anchor="b"/>
          <a:lstStyle>
            <a:lvl1pPr algn="l" eaLnBrk="1" fontAlgn="auto" latinLnBrk="0" hangingPunct="1">
              <a:spcBef>
                <a:spcPct val="0"/>
              </a:spcBef>
              <a:spcAft>
                <a:spcPct val="0"/>
              </a:spcAft>
              <a:defRPr kumimoji="0" sz="1400">
                <a:solidFill>
                  <a:srgbClr val="000000"/>
                </a:solidFill>
                <a:latin typeface="Arial" pitchFamily="34" charset="0"/>
                <a:cs typeface="Arial" pitchFamily="34" charset="0"/>
              </a:defRPr>
            </a:lvl1pPr>
          </a:lstStyle>
          <a:p>
            <a:fld id="{AEB18626-8808-4746-90D9-9116E8C42BBC}" type="slidenum">
              <a:rPr lang="en-US" smtClean="0"/>
              <a:t>‹#›</a:t>
            </a:fld>
            <a:endParaRPr lang="en-US"/>
          </a:p>
        </p:txBody>
      </p:sp>
      <p:sp>
        <p:nvSpPr>
          <p:cNvPr id="12" name="Rectangle 11">
            <a:extLst>
              <a:ext uri="{FF2B5EF4-FFF2-40B4-BE49-F238E27FC236}">
                <a16:creationId xmlns:a16="http://schemas.microsoft.com/office/drawing/2014/main" id="{EBCB2D23-B95F-439D-8139-DA849D0DB7A8}"/>
              </a:ext>
            </a:extLst>
          </p:cNvPr>
          <p:cNvSpPr/>
          <p:nvPr/>
        </p:nvSpPr>
        <p:spPr>
          <a:xfrm>
            <a:off x="0" y="0"/>
            <a:ext cx="5035550" cy="347663"/>
          </a:xfrm>
          <a:prstGeom prst="rect">
            <a:avLst/>
          </a:prstGeom>
          <a:solidFill>
            <a:srgbClr val="008ACC"/>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ct val="0"/>
              </a:spcBef>
              <a:spcAft>
                <a:spcPct val="0"/>
              </a:spcAft>
              <a:defRPr/>
            </a:pPr>
            <a:endParaRPr lang="en-US"/>
          </a:p>
        </p:txBody>
      </p:sp>
      <p:pic>
        <p:nvPicPr>
          <p:cNvPr id="1031" name="Picture 10">
            <a:extLst>
              <a:ext uri="{FF2B5EF4-FFF2-40B4-BE49-F238E27FC236}">
                <a16:creationId xmlns:a16="http://schemas.microsoft.com/office/drawing/2014/main" id="{21262DAA-F4E9-4F2A-922E-2EDF6732CCA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296400" y="6324600"/>
            <a:ext cx="27114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8526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timing/>
  <p:hf hdr="0" ftr="0" dt="0"/>
  <p:txStyles>
    <p:titleStyle>
      <a:lvl1pPr algn="l" rtl="0" eaLnBrk="1" fontAlgn="base" hangingPunct="1">
        <a:spcBef>
          <a:spcPct val="0"/>
        </a:spcBef>
        <a:spcAft>
          <a:spcPct val="0"/>
        </a:spcAft>
        <a:defRPr sz="4000" kern="1200">
          <a:solidFill>
            <a:srgbClr val="008ACC"/>
          </a:solidFill>
          <a:latin typeface="Arial" pitchFamily="34" charset="0"/>
          <a:ea typeface="+mj-ea"/>
          <a:cs typeface="Arial" pitchFamily="34" charset="0"/>
        </a:defRPr>
      </a:lvl1pPr>
      <a:lvl2pPr algn="l" rtl="0" eaLnBrk="1" fontAlgn="base" hangingPunct="1">
        <a:spcBef>
          <a:spcPct val="0"/>
        </a:spcBef>
        <a:spcAft>
          <a:spcPct val="0"/>
        </a:spcAft>
        <a:defRPr sz="4000">
          <a:solidFill>
            <a:srgbClr val="008ACC"/>
          </a:solidFill>
          <a:latin typeface="Arial"/>
          <a:cs typeface="Arial"/>
        </a:defRPr>
      </a:lvl2pPr>
      <a:lvl3pPr algn="l" rtl="0" eaLnBrk="1" fontAlgn="base" hangingPunct="1">
        <a:spcBef>
          <a:spcPct val="0"/>
        </a:spcBef>
        <a:spcAft>
          <a:spcPct val="0"/>
        </a:spcAft>
        <a:defRPr sz="4000">
          <a:solidFill>
            <a:srgbClr val="008ACC"/>
          </a:solidFill>
          <a:latin typeface="Arial"/>
          <a:cs typeface="Arial"/>
        </a:defRPr>
      </a:lvl3pPr>
      <a:lvl4pPr algn="l" rtl="0" eaLnBrk="1" fontAlgn="base" hangingPunct="1">
        <a:spcBef>
          <a:spcPct val="0"/>
        </a:spcBef>
        <a:spcAft>
          <a:spcPct val="0"/>
        </a:spcAft>
        <a:defRPr sz="4000">
          <a:solidFill>
            <a:srgbClr val="008ACC"/>
          </a:solidFill>
          <a:latin typeface="Arial"/>
          <a:cs typeface="Arial"/>
        </a:defRPr>
      </a:lvl4pPr>
      <a:lvl5pPr algn="l" rtl="0" eaLnBrk="1" fontAlgn="base" hangingPunct="1">
        <a:spcBef>
          <a:spcPct val="0"/>
        </a:spcBef>
        <a:spcAft>
          <a:spcPct val="0"/>
        </a:spcAft>
        <a:defRPr sz="4000">
          <a:solidFill>
            <a:srgbClr val="008ACC"/>
          </a:solidFill>
          <a:latin typeface="Arial"/>
          <a:cs typeface="Arial"/>
        </a:defRPr>
      </a:lvl5pPr>
      <a:lvl6pPr marL="457200" algn="l" rtl="0" eaLnBrk="1" fontAlgn="base" hangingPunct="1">
        <a:spcBef>
          <a:spcPct val="0"/>
        </a:spcBef>
        <a:spcAft>
          <a:spcPct val="0"/>
        </a:spcAft>
        <a:defRPr sz="4000">
          <a:solidFill>
            <a:schemeClr val="tx2"/>
          </a:solidFill>
          <a:latin typeface="Arial"/>
          <a:cs typeface="Arial"/>
        </a:defRPr>
      </a:lvl6pPr>
      <a:lvl7pPr marL="914400" algn="l" rtl="0" eaLnBrk="1" fontAlgn="base" hangingPunct="1">
        <a:spcBef>
          <a:spcPct val="0"/>
        </a:spcBef>
        <a:spcAft>
          <a:spcPct val="0"/>
        </a:spcAft>
        <a:defRPr sz="4000">
          <a:solidFill>
            <a:schemeClr val="tx2"/>
          </a:solidFill>
          <a:latin typeface="Arial"/>
          <a:cs typeface="Arial"/>
        </a:defRPr>
      </a:lvl7pPr>
      <a:lvl8pPr marL="1371600" algn="l" rtl="0" eaLnBrk="1" fontAlgn="base" hangingPunct="1">
        <a:spcBef>
          <a:spcPct val="0"/>
        </a:spcBef>
        <a:spcAft>
          <a:spcPct val="0"/>
        </a:spcAft>
        <a:defRPr sz="4000">
          <a:solidFill>
            <a:schemeClr val="tx2"/>
          </a:solidFill>
          <a:latin typeface="Arial"/>
          <a:cs typeface="Arial"/>
        </a:defRPr>
      </a:lvl8pPr>
      <a:lvl9pPr marL="1828800" algn="l" rtl="0" eaLnBrk="1" fontAlgn="base" hangingPunct="1">
        <a:spcBef>
          <a:spcPct val="0"/>
        </a:spcBef>
        <a:spcAft>
          <a:spcPct val="0"/>
        </a:spcAft>
        <a:defRPr sz="4000">
          <a:solidFill>
            <a:schemeClr val="tx2"/>
          </a:solidFill>
          <a:latin typeface="Arial"/>
          <a:cs typeface="Arial"/>
        </a:defRPr>
      </a:lvl9pPr>
    </p:titleStyle>
    <p:bodyStyle>
      <a:lvl1pPr marL="365125" indent="-255588" algn="l" rtl="0" eaLnBrk="1" fontAlgn="base" hangingPunct="1">
        <a:spcBef>
          <a:spcPts val="300"/>
        </a:spcBef>
        <a:spcAft>
          <a:spcPct val="0"/>
        </a:spcAft>
        <a:buClr>
          <a:srgbClr val="008ACC"/>
        </a:buClr>
        <a:buFont typeface="Georgia" panose="02040502050405020303" pitchFamily="18" charset="0"/>
        <a:buChar char="•"/>
        <a:defRPr sz="2800" kern="1200">
          <a:solidFill>
            <a:srgbClr val="000000"/>
          </a:solidFill>
          <a:latin typeface="Arial" pitchFamily="34" charset="0"/>
          <a:ea typeface="+mn-ea"/>
          <a:cs typeface="Arial" pitchFamily="34" charset="0"/>
        </a:defRPr>
      </a:lvl1pPr>
      <a:lvl2pPr marL="657225" indent="-246063" algn="l" rtl="0" eaLnBrk="1" fontAlgn="base" hangingPunct="1">
        <a:spcBef>
          <a:spcPts val="300"/>
        </a:spcBef>
        <a:spcAft>
          <a:spcPct val="0"/>
        </a:spcAft>
        <a:buClr>
          <a:srgbClr val="008ACC"/>
        </a:buClr>
        <a:buFont typeface="Courier New" panose="02070309020205020404" pitchFamily="49" charset="0"/>
        <a:buChar char="o"/>
        <a:defRPr sz="2400" kern="1200">
          <a:solidFill>
            <a:srgbClr val="000000"/>
          </a:solidFill>
          <a:latin typeface="Arial" pitchFamily="34" charset="0"/>
          <a:ea typeface="+mn-ea"/>
          <a:cs typeface="Arial" pitchFamily="34" charset="0"/>
        </a:defRPr>
      </a:lvl2pPr>
      <a:lvl3pPr marL="922338" indent="-219075" algn="l" rtl="0" eaLnBrk="1" fontAlgn="base" hangingPunct="1">
        <a:spcBef>
          <a:spcPts val="300"/>
        </a:spcBef>
        <a:spcAft>
          <a:spcPct val="0"/>
        </a:spcAft>
        <a:buClr>
          <a:srgbClr val="008ACC"/>
        </a:buClr>
        <a:buFont typeface="Georgia" panose="02040502050405020303" pitchFamily="18" charset="0"/>
        <a:buChar char="−"/>
        <a:defRPr sz="2200" kern="1200">
          <a:solidFill>
            <a:srgbClr val="000000"/>
          </a:solidFill>
          <a:latin typeface="Arial" pitchFamily="34" charset="0"/>
          <a:ea typeface="+mn-ea"/>
          <a:cs typeface="Arial" pitchFamily="34" charset="0"/>
        </a:defRPr>
      </a:lvl3pPr>
      <a:lvl4pPr marL="1179513" indent="-200025" algn="l" rtl="0" eaLnBrk="1" fontAlgn="base" hangingPunct="1">
        <a:spcBef>
          <a:spcPts val="300"/>
        </a:spcBef>
        <a:spcAft>
          <a:spcPct val="0"/>
        </a:spcAft>
        <a:buClr>
          <a:srgbClr val="008ACC"/>
        </a:buClr>
        <a:buFont typeface="Wingdings 2" panose="05020102010507070707" pitchFamily="18" charset="2"/>
        <a:buChar char=""/>
        <a:defRPr sz="2000" kern="1200">
          <a:solidFill>
            <a:srgbClr val="000000"/>
          </a:solidFill>
          <a:latin typeface="Arial" pitchFamily="34" charset="0"/>
          <a:ea typeface="+mn-ea"/>
          <a:cs typeface="Arial" pitchFamily="34" charset="0"/>
        </a:defRPr>
      </a:lvl4pPr>
      <a:lvl5pPr marL="1389063" indent="-182563" algn="l" rtl="0" eaLnBrk="1" fontAlgn="base" hangingPunct="1">
        <a:spcBef>
          <a:spcPts val="300"/>
        </a:spcBef>
        <a:spcAft>
          <a:spcPct val="0"/>
        </a:spcAft>
        <a:buClr>
          <a:srgbClr val="008ACC"/>
        </a:buClr>
        <a:buFont typeface="Courier New" panose="02070309020205020404" pitchFamily="49" charset="0"/>
        <a:buChar char="o"/>
        <a:defRPr kern="1200">
          <a:solidFill>
            <a:srgbClr val="000000"/>
          </a:solidFill>
          <a:latin typeface="Arial" pitchFamily="34" charset="0"/>
          <a:ea typeface="+mn-ea"/>
          <a:cs typeface="Arial" pitchFamily="34" charset="0"/>
        </a:defRPr>
      </a:lvl5pPr>
      <a:lvl6pPr marL="1609344" indent="-182880" algn="l" rtl="0" eaLnBrk="1" latinLnBrk="0" hangingPunct="1">
        <a:spcBef>
          <a:spcPts val="300"/>
        </a:spcBef>
        <a:buClr>
          <a:srgbClr val="C00000"/>
        </a:buClr>
        <a:buFont typeface="Georgia" panose="02040502050405020303" pitchFamily="18" charset="0"/>
        <a:buChar char="−"/>
        <a:defRPr kumimoji="0" sz="1600" kern="1200" baseline="0">
          <a:solidFill>
            <a:srgbClr val="000000"/>
          </a:solidFill>
          <a:latin typeface="Arial" pitchFamily="34" charset="0"/>
          <a:ea typeface="+mn-ea"/>
          <a:cs typeface="Arial" pitchFamily="34" charset="0"/>
        </a:defRPr>
      </a:lvl6pPr>
      <a:lvl7pPr marL="1828800" indent="-182880" algn="l" rtl="0" eaLnBrk="1" latinLnBrk="0" hangingPunct="1">
        <a:spcBef>
          <a:spcPts val="300"/>
        </a:spcBef>
        <a:buClr>
          <a:srgbClr val="C00000"/>
        </a:buClr>
        <a:buFont typeface="Arial" pitchFamily="34" charset="0"/>
        <a:buChar char="•"/>
        <a:defRPr kumimoji="0" sz="1600" kern="1200" baseline="0">
          <a:solidFill>
            <a:schemeClr val="accent3"/>
          </a:solidFill>
          <a:latin typeface="+mn-lt"/>
          <a:ea typeface="+mn-ea"/>
          <a:cs typeface="+mn-cs"/>
        </a:defRPr>
      </a:lvl7pPr>
      <a:lvl8pPr marL="2029968" indent="-182880" algn="l" rtl="0" eaLnBrk="1" latinLnBrk="0" hangingPunct="1">
        <a:spcBef>
          <a:spcPts val="300"/>
        </a:spcBef>
        <a:buClr>
          <a:srgbClr val="C00000"/>
        </a:buClr>
        <a:buFont typeface="Georgia"/>
        <a:buChar char="◦"/>
        <a:defRPr kumimoji="0" sz="1600" kern="1200" baseline="0">
          <a:solidFill>
            <a:schemeClr val="accent3"/>
          </a:solidFill>
          <a:latin typeface="+mn-lt"/>
          <a:ea typeface="+mn-ea"/>
          <a:cs typeface="+mn-cs"/>
        </a:defRPr>
      </a:lvl8pPr>
      <a:lvl9pPr marL="2240280" indent="-182880" algn="l" rtl="0" eaLnBrk="1" latinLnBrk="0" hangingPunct="1">
        <a:spcBef>
          <a:spcPts val="300"/>
        </a:spcBef>
        <a:buClr>
          <a:srgbClr val="C00000"/>
        </a:buClr>
        <a:buFont typeface="Georgia" panose="02040502050405020303" pitchFamily="18" charset="0"/>
        <a:buChar char="−"/>
        <a:defRPr kumimoji="0" sz="16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8.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9.xml" /><Relationship Id="rId3" Type="http://schemas.openxmlformats.org/officeDocument/2006/relationships/image" Target="../media/image4.png" /><Relationship Id="rId4" Type="http://schemas.openxmlformats.org/officeDocument/2006/relationships/image" Target="../media/image5.sv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BB31A07-1C49-4CE4-907A-674CA432B9CC}"/>
              </a:ext>
            </a:extLst>
          </p:cNvPr>
          <p:cNvSpPr>
            <a:spLocks noGrp="1"/>
          </p:cNvSpPr>
          <p:nvPr>
            <p:ph type="ctrTitle"/>
          </p:nvPr>
        </p:nvSpPr>
        <p:spPr/>
        <p:txBody>
          <a:bodyPr/>
          <a:lstStyle/>
          <a:p>
            <a:r>
              <a:rPr lang="en-US"/>
              <a:t>Norman Howard School Training</a:t>
            </a:r>
          </a:p>
        </p:txBody>
      </p:sp>
      <p:sp>
        <p:nvSpPr>
          <p:cNvPr id="3" name="Subtitle 2">
            <a:extLst>
              <a:ext uri="{FF2B5EF4-FFF2-40B4-BE49-F238E27FC236}">
                <a16:creationId xmlns:a16="http://schemas.microsoft.com/office/drawing/2014/main" id="{8F0F356A-E322-4DC1-93F6-C88BD174A5A2}"/>
              </a:ext>
            </a:extLst>
          </p:cNvPr>
          <p:cNvSpPr>
            <a:spLocks noGrp="1"/>
          </p:cNvSpPr>
          <p:nvPr>
            <p:ph type="subTitle" idx="1"/>
          </p:nvPr>
        </p:nvSpPr>
        <p:spPr/>
        <p:txBody>
          <a:bodyPr/>
          <a:lstStyle/>
          <a:p>
            <a:pPr algn="ctr"/>
            <a:r>
              <a:rPr lang="en-US"/>
              <a:t>The New Title IX Regulations </a:t>
            </a:r>
          </a:p>
          <a:p>
            <a:pPr algn="ctr"/>
            <a:r>
              <a:rPr lang="en-US"/>
              <a:t>Knowledge and Skills required of</a:t>
            </a:r>
          </a:p>
          <a:p>
            <a:pPr algn="ctr"/>
            <a:r>
              <a:rPr lang="en-US"/>
              <a:t>Title IX Coordinators, Investigators and Decision-Makers</a:t>
            </a:r>
          </a:p>
        </p:txBody>
      </p:sp>
    </p:spTree>
    <p:extLst>
      <p:ext uri="{BB962C8B-B14F-4D97-AF65-F5344CB8AC3E}">
        <p14:creationId xmlns:p14="http://schemas.microsoft.com/office/powerpoint/2010/main" val="1548398465"/>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0482D79-A522-4C18-9477-D8E5BD90A96E}"/>
              </a:ext>
            </a:extLst>
          </p:cNvPr>
          <p:cNvSpPr>
            <a:spLocks noGrp="1"/>
          </p:cNvSpPr>
          <p:nvPr>
            <p:ph type="title"/>
          </p:nvPr>
        </p:nvSpPr>
        <p:spPr>
          <a:xfrm>
            <a:off x="609600" y="441434"/>
            <a:ext cx="10972800" cy="882869"/>
          </a:xfrm>
        </p:spPr>
        <p:txBody>
          <a:bodyPr/>
          <a:lstStyle/>
          <a:p>
            <a:r>
              <a:rPr lang="en-US"/>
              <a:t>Supportive Measures</a:t>
            </a:r>
          </a:p>
        </p:txBody>
      </p:sp>
      <p:sp>
        <p:nvSpPr>
          <p:cNvPr id="3" name="Content Placeholder 2">
            <a:extLst>
              <a:ext uri="{FF2B5EF4-FFF2-40B4-BE49-F238E27FC236}">
                <a16:creationId xmlns:a16="http://schemas.microsoft.com/office/drawing/2014/main" id="{C9055D17-26F8-4B72-8A15-65B1CDEC22BF}"/>
              </a:ext>
            </a:extLst>
          </p:cNvPr>
          <p:cNvSpPr>
            <a:spLocks noGrp="1"/>
          </p:cNvSpPr>
          <p:nvPr>
            <p:ph idx="1"/>
          </p:nvPr>
        </p:nvSpPr>
        <p:spPr>
          <a:xfrm>
            <a:off x="609600" y="1198179"/>
            <a:ext cx="10972800" cy="4974021"/>
          </a:xfrm>
        </p:spPr>
        <p:txBody>
          <a:bodyPr/>
          <a:lstStyle/>
          <a:p>
            <a:r>
              <a:rPr lang="en-US"/>
              <a:t>Offered equally to complainant and respondent.</a:t>
            </a:r>
          </a:p>
          <a:p>
            <a:r>
              <a:rPr lang="en-US"/>
              <a:t>Must be non-disciplinary, non-punitive individualized services that are provided without charge.</a:t>
            </a:r>
          </a:p>
          <a:p>
            <a:r>
              <a:rPr lang="en-US"/>
              <a:t>Designed to restore or preserve equal access to school’s educational program or activity without unreasonably burdening the other party.</a:t>
            </a:r>
          </a:p>
          <a:p>
            <a:r>
              <a:rPr lang="en-US"/>
              <a:t>No emergency removal of a student-respondent without first undertaking individualized safety and risk analysis that determines an immediate threat to physical health or safety.</a:t>
            </a:r>
          </a:p>
          <a:p>
            <a:r>
              <a:rPr lang="en-US"/>
              <a:t>May administratively suspend employee-respondent – using other employment policies as applicable.</a:t>
            </a:r>
          </a:p>
          <a:p>
            <a:r>
              <a:rPr lang="en-US"/>
              <a:t>Must keep confidential to extent possibly.</a:t>
            </a:r>
          </a:p>
        </p:txBody>
      </p:sp>
      <p:sp>
        <p:nvSpPr>
          <p:cNvPr id="4" name="Slide Number Placeholder 3">
            <a:extLst>
              <a:ext uri="{FF2B5EF4-FFF2-40B4-BE49-F238E27FC236}">
                <a16:creationId xmlns:a16="http://schemas.microsoft.com/office/drawing/2014/main" id="{CBD905E0-4556-4BC7-98F3-B9C2ED240A50}"/>
              </a:ext>
            </a:extLst>
          </p:cNvPr>
          <p:cNvSpPr>
            <a:spLocks noGrp="1"/>
          </p:cNvSpPr>
          <p:nvPr>
            <p:ph type="sldNum" sz="quarter" idx="10"/>
          </p:nvPr>
        </p:nvSpPr>
        <p:spPr/>
        <p:txBody>
          <a:bodyPr/>
          <a:lstStyle/>
          <a:p>
            <a:fld id="{AEB18626-8808-4746-90D9-9116E8C42BBC}" type="slidenum">
              <a:rPr lang="en-US" smtClean="0"/>
              <a:t>10</a:t>
            </a:fld>
            <a:endParaRPr lang="en-US"/>
          </a:p>
        </p:txBody>
      </p:sp>
    </p:spTree>
    <p:extLst>
      <p:ext uri="{BB962C8B-B14F-4D97-AF65-F5344CB8AC3E}">
        <p14:creationId xmlns:p14="http://schemas.microsoft.com/office/powerpoint/2010/main" val="118938148"/>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89ED115-1213-40D3-A7A6-2CCCE808DE92}"/>
              </a:ext>
            </a:extLst>
          </p:cNvPr>
          <p:cNvSpPr>
            <a:spLocks noGrp="1"/>
          </p:cNvSpPr>
          <p:nvPr>
            <p:ph type="title"/>
          </p:nvPr>
        </p:nvSpPr>
        <p:spPr/>
        <p:txBody>
          <a:bodyPr/>
          <a:lstStyle/>
          <a:p>
            <a:r>
              <a:rPr lang="en-US"/>
              <a:t>Supportive Measures</a:t>
            </a:r>
          </a:p>
        </p:txBody>
      </p:sp>
      <p:sp>
        <p:nvSpPr>
          <p:cNvPr id="3" name="Content Placeholder 2">
            <a:extLst>
              <a:ext uri="{FF2B5EF4-FFF2-40B4-BE49-F238E27FC236}">
                <a16:creationId xmlns:a16="http://schemas.microsoft.com/office/drawing/2014/main" id="{D9301ADF-E2F1-4BFD-B1C9-2D8F42246B3E}"/>
              </a:ext>
            </a:extLst>
          </p:cNvPr>
          <p:cNvSpPr>
            <a:spLocks noGrp="1"/>
          </p:cNvSpPr>
          <p:nvPr>
            <p:ph idx="1"/>
          </p:nvPr>
        </p:nvSpPr>
        <p:spPr/>
        <p:txBody>
          <a:bodyPr/>
          <a:lstStyle/>
          <a:p>
            <a:r>
              <a:rPr lang="en-US"/>
              <a:t>Range of measures are listed in Policy as required by the Rule.</a:t>
            </a:r>
          </a:p>
          <a:p>
            <a:r>
              <a:rPr lang="en-US"/>
              <a:t>Common examples include counseling, class schedule changes, extensions of time on schoolwork, increased monitoring, mutual no-contact orders.</a:t>
            </a:r>
          </a:p>
          <a:p>
            <a:r>
              <a:rPr lang="en-US"/>
              <a:t>Document whether and what supportive measures were offered by school and requested by a party.</a:t>
            </a:r>
          </a:p>
        </p:txBody>
      </p:sp>
      <p:sp>
        <p:nvSpPr>
          <p:cNvPr id="4" name="Slide Number Placeholder 3">
            <a:extLst>
              <a:ext uri="{FF2B5EF4-FFF2-40B4-BE49-F238E27FC236}">
                <a16:creationId xmlns:a16="http://schemas.microsoft.com/office/drawing/2014/main" id="{C0A20D7C-F2F1-4EF0-AE1F-8C006D651607}"/>
              </a:ext>
            </a:extLst>
          </p:cNvPr>
          <p:cNvSpPr>
            <a:spLocks noGrp="1"/>
          </p:cNvSpPr>
          <p:nvPr>
            <p:ph type="sldNum" sz="quarter" idx="10"/>
          </p:nvPr>
        </p:nvSpPr>
        <p:spPr/>
        <p:txBody>
          <a:bodyPr/>
          <a:lstStyle/>
          <a:p>
            <a:fld id="{AEB18626-8808-4746-90D9-9116E8C42BBC}" type="slidenum">
              <a:rPr lang="en-US" smtClean="0"/>
              <a:t>11</a:t>
            </a:fld>
            <a:endParaRPr lang="en-US"/>
          </a:p>
        </p:txBody>
      </p:sp>
    </p:spTree>
    <p:extLst>
      <p:ext uri="{BB962C8B-B14F-4D97-AF65-F5344CB8AC3E}">
        <p14:creationId xmlns:p14="http://schemas.microsoft.com/office/powerpoint/2010/main" val="1408782790"/>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E00EAB0-0146-4DFC-9088-CF0AEA01BDF5}"/>
              </a:ext>
            </a:extLst>
          </p:cNvPr>
          <p:cNvSpPr>
            <a:spLocks noGrp="1"/>
          </p:cNvSpPr>
          <p:nvPr>
            <p:ph type="title"/>
          </p:nvPr>
        </p:nvSpPr>
        <p:spPr/>
        <p:txBody>
          <a:bodyPr/>
          <a:lstStyle/>
          <a:p>
            <a:r>
              <a:rPr lang="en-US"/>
              <a:t>First Step in Grievance Process</a:t>
            </a:r>
          </a:p>
        </p:txBody>
      </p:sp>
      <p:sp>
        <p:nvSpPr>
          <p:cNvPr id="3" name="Content Placeholder 2">
            <a:extLst>
              <a:ext uri="{FF2B5EF4-FFF2-40B4-BE49-F238E27FC236}">
                <a16:creationId xmlns:a16="http://schemas.microsoft.com/office/drawing/2014/main" id="{AE77619A-DDFE-46B8-9A15-69D959E3D5A3}"/>
              </a:ext>
            </a:extLst>
          </p:cNvPr>
          <p:cNvSpPr>
            <a:spLocks noGrp="1"/>
          </p:cNvSpPr>
          <p:nvPr>
            <p:ph idx="1"/>
          </p:nvPr>
        </p:nvSpPr>
        <p:spPr/>
        <p:txBody>
          <a:bodyPr/>
          <a:lstStyle/>
          <a:p>
            <a:r>
              <a:rPr lang="en-US"/>
              <a:t>Written notice to both parties that includes:</a:t>
            </a:r>
          </a:p>
          <a:p>
            <a:pPr lvl="1"/>
            <a:r>
              <a:rPr lang="en-US"/>
              <a:t>Title IX Policy for explanation of procedures</a:t>
            </a:r>
          </a:p>
          <a:p>
            <a:pPr lvl="1"/>
            <a:r>
              <a:rPr lang="en-US"/>
              <a:t>What the allegations in the formal complaint say</a:t>
            </a:r>
          </a:p>
          <a:p>
            <a:pPr lvl="1"/>
            <a:r>
              <a:rPr lang="en-US"/>
              <a:t>Parties may have advisor of their choice</a:t>
            </a:r>
          </a:p>
          <a:p>
            <a:pPr lvl="1"/>
            <a:r>
              <a:rPr lang="en-US"/>
              <a:t>Right to inspect and review evidence</a:t>
            </a:r>
          </a:p>
          <a:p>
            <a:pPr lvl="1"/>
            <a:r>
              <a:rPr lang="en-US"/>
              <a:t>Statement that Respondent is presumed not responsible and determination of responsibility made at conclusion of grievance process.</a:t>
            </a:r>
          </a:p>
          <a:p>
            <a:pPr lvl="1"/>
            <a:r>
              <a:rPr lang="en-US"/>
              <a:t>Notice will be supplemented if new allegations arise during the investigation.</a:t>
            </a:r>
          </a:p>
          <a:p>
            <a:pPr lvl="1"/>
            <a:r>
              <a:rPr lang="en-US"/>
              <a:t>State standard of evidence to be used (preponderance of evidence)</a:t>
            </a:r>
          </a:p>
          <a:p>
            <a:pPr lvl="1"/>
            <a:r>
              <a:rPr lang="en-US"/>
              <a:t>Statement that retaliation is prohibited</a:t>
            </a:r>
          </a:p>
        </p:txBody>
      </p:sp>
      <p:sp>
        <p:nvSpPr>
          <p:cNvPr id="4" name="Slide Number Placeholder 3">
            <a:extLst>
              <a:ext uri="{FF2B5EF4-FFF2-40B4-BE49-F238E27FC236}">
                <a16:creationId xmlns:a16="http://schemas.microsoft.com/office/drawing/2014/main" id="{F65BE9D4-0EB7-43C7-9553-EED40A961940}"/>
              </a:ext>
            </a:extLst>
          </p:cNvPr>
          <p:cNvSpPr>
            <a:spLocks noGrp="1"/>
          </p:cNvSpPr>
          <p:nvPr>
            <p:ph type="sldNum" sz="quarter" idx="10"/>
          </p:nvPr>
        </p:nvSpPr>
        <p:spPr/>
        <p:txBody>
          <a:bodyPr/>
          <a:lstStyle/>
          <a:p>
            <a:fld id="{AEB18626-8808-4746-90D9-9116E8C42BBC}" type="slidenum">
              <a:rPr lang="en-US" smtClean="0"/>
              <a:t>12</a:t>
            </a:fld>
            <a:endParaRPr lang="en-US"/>
          </a:p>
        </p:txBody>
      </p:sp>
    </p:spTree>
    <p:extLst>
      <p:ext uri="{BB962C8B-B14F-4D97-AF65-F5344CB8AC3E}">
        <p14:creationId xmlns:p14="http://schemas.microsoft.com/office/powerpoint/2010/main" val="2612350342"/>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2176CD7-5403-4822-9567-B911687669A8}"/>
              </a:ext>
            </a:extLst>
          </p:cNvPr>
          <p:cNvSpPr>
            <a:spLocks noGrp="1"/>
          </p:cNvSpPr>
          <p:nvPr>
            <p:ph type="title"/>
          </p:nvPr>
        </p:nvSpPr>
        <p:spPr/>
        <p:txBody>
          <a:bodyPr/>
          <a:lstStyle/>
          <a:p>
            <a:r>
              <a:rPr lang="en-US"/>
              <a:t>Mandatory Dismissal</a:t>
            </a:r>
          </a:p>
        </p:txBody>
      </p:sp>
      <p:sp>
        <p:nvSpPr>
          <p:cNvPr id="3" name="Content Placeholder 2">
            <a:extLst>
              <a:ext uri="{FF2B5EF4-FFF2-40B4-BE49-F238E27FC236}">
                <a16:creationId xmlns:a16="http://schemas.microsoft.com/office/drawing/2014/main" id="{1B019B10-8096-4FE1-9EB0-4ABEC10E3349}"/>
              </a:ext>
            </a:extLst>
          </p:cNvPr>
          <p:cNvSpPr>
            <a:spLocks noGrp="1"/>
          </p:cNvSpPr>
          <p:nvPr>
            <p:ph idx="1"/>
          </p:nvPr>
        </p:nvSpPr>
        <p:spPr>
          <a:xfrm>
            <a:off x="609600" y="1513490"/>
            <a:ext cx="10972800" cy="4658710"/>
          </a:xfrm>
        </p:spPr>
        <p:txBody>
          <a:bodyPr/>
          <a:lstStyle/>
          <a:p>
            <a:r>
              <a:rPr lang="en-US"/>
              <a:t>The school (acting through Title IX Coordinator) MUST dismiss a formal complaint if:</a:t>
            </a:r>
          </a:p>
          <a:p>
            <a:pPr lvl="1"/>
            <a:r>
              <a:rPr lang="en-US"/>
              <a:t>After reasonable investigation, allegations, even if true, would not constitute sexual harassment under Title IX definition.</a:t>
            </a:r>
          </a:p>
          <a:p>
            <a:pPr lvl="1"/>
            <a:r>
              <a:rPr lang="en-US"/>
              <a:t>Not within school program or activity.</a:t>
            </a:r>
          </a:p>
          <a:p>
            <a:pPr lvl="1"/>
            <a:r>
              <a:rPr lang="en-US"/>
              <a:t>Did not occur against a person in the United States, but…</a:t>
            </a:r>
          </a:p>
          <a:p>
            <a:pPr lvl="1"/>
            <a:endParaRPr lang="en-US"/>
          </a:p>
          <a:p>
            <a:pPr lvl="1"/>
            <a:r>
              <a:rPr lang="en-US"/>
              <a:t>Mandatory dismissal under the Title IX Policy does not preclude action under another provision of the school’s code of conduct or other policy. </a:t>
            </a:r>
          </a:p>
          <a:p>
            <a:pPr lvl="1"/>
            <a:r>
              <a:rPr lang="en-US"/>
              <a:t>Be careful here…</a:t>
            </a:r>
          </a:p>
        </p:txBody>
      </p:sp>
      <p:sp>
        <p:nvSpPr>
          <p:cNvPr id="4" name="Slide Number Placeholder 3">
            <a:extLst>
              <a:ext uri="{FF2B5EF4-FFF2-40B4-BE49-F238E27FC236}">
                <a16:creationId xmlns:a16="http://schemas.microsoft.com/office/drawing/2014/main" id="{D549D87D-9453-4193-AE22-2652D27DE044}"/>
              </a:ext>
            </a:extLst>
          </p:cNvPr>
          <p:cNvSpPr>
            <a:spLocks noGrp="1"/>
          </p:cNvSpPr>
          <p:nvPr>
            <p:ph type="sldNum" sz="quarter" idx="10"/>
          </p:nvPr>
        </p:nvSpPr>
        <p:spPr/>
        <p:txBody>
          <a:bodyPr/>
          <a:lstStyle/>
          <a:p>
            <a:fld id="{AEB18626-8808-4746-90D9-9116E8C42BBC}" type="slidenum">
              <a:rPr lang="en-US" smtClean="0"/>
              <a:t>13</a:t>
            </a:fld>
            <a:endParaRPr lang="en-US"/>
          </a:p>
        </p:txBody>
      </p:sp>
    </p:spTree>
    <p:extLst>
      <p:ext uri="{BB962C8B-B14F-4D97-AF65-F5344CB8AC3E}">
        <p14:creationId xmlns:p14="http://schemas.microsoft.com/office/powerpoint/2010/main" val="3064437653"/>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50C9CCF-13AA-4786-83FF-48BDD308F9B6}"/>
              </a:ext>
            </a:extLst>
          </p:cNvPr>
          <p:cNvSpPr>
            <a:spLocks noGrp="1"/>
          </p:cNvSpPr>
          <p:nvPr>
            <p:ph type="title"/>
          </p:nvPr>
        </p:nvSpPr>
        <p:spPr/>
        <p:txBody>
          <a:bodyPr/>
          <a:lstStyle/>
          <a:p>
            <a:r>
              <a:rPr lang="en-US"/>
              <a:t>Advisor of Choice</a:t>
            </a:r>
          </a:p>
        </p:txBody>
      </p:sp>
      <p:sp>
        <p:nvSpPr>
          <p:cNvPr id="3" name="Content Placeholder 2">
            <a:extLst>
              <a:ext uri="{FF2B5EF4-FFF2-40B4-BE49-F238E27FC236}">
                <a16:creationId xmlns:a16="http://schemas.microsoft.com/office/drawing/2014/main" id="{AB3F416E-4069-4380-B48D-013B748A5B0C}"/>
              </a:ext>
            </a:extLst>
          </p:cNvPr>
          <p:cNvSpPr>
            <a:spLocks noGrp="1"/>
          </p:cNvSpPr>
          <p:nvPr>
            <p:ph idx="1"/>
          </p:nvPr>
        </p:nvSpPr>
        <p:spPr>
          <a:xfrm>
            <a:off x="609600" y="1676400"/>
            <a:ext cx="10972800" cy="4495800"/>
          </a:xfrm>
        </p:spPr>
        <p:txBody>
          <a:bodyPr/>
          <a:lstStyle/>
          <a:p>
            <a:r>
              <a:rPr lang="en-US"/>
              <a:t>Cannot restrict who – and advisor may be an attorney</a:t>
            </a:r>
          </a:p>
          <a:p>
            <a:r>
              <a:rPr lang="en-US"/>
              <a:t>Advisor can accompany party to any meeting.</a:t>
            </a:r>
          </a:p>
          <a:p>
            <a:r>
              <a:rPr lang="en-US"/>
              <a:t>CAN establish rules on role of advisor with respect to role of advisor in process so long as rules apply equally.</a:t>
            </a:r>
          </a:p>
          <a:p>
            <a:r>
              <a:rPr lang="en-US"/>
              <a:t>CAN establish rules of decorum regarding conduct of parties and their advisors (e.g. prohibition on abusive, disruptive behavior or language will not be tolerated, advisors will not interrupt investigator to ask questions of witnesses, etc.).</a:t>
            </a:r>
          </a:p>
        </p:txBody>
      </p:sp>
      <p:sp>
        <p:nvSpPr>
          <p:cNvPr id="4" name="Slide Number Placeholder 3">
            <a:extLst>
              <a:ext uri="{FF2B5EF4-FFF2-40B4-BE49-F238E27FC236}">
                <a16:creationId xmlns:a16="http://schemas.microsoft.com/office/drawing/2014/main" id="{937F820A-FB75-495E-8480-FA1D64033BA1}"/>
              </a:ext>
            </a:extLst>
          </p:cNvPr>
          <p:cNvSpPr>
            <a:spLocks noGrp="1"/>
          </p:cNvSpPr>
          <p:nvPr>
            <p:ph type="sldNum" sz="quarter" idx="10"/>
          </p:nvPr>
        </p:nvSpPr>
        <p:spPr/>
        <p:txBody>
          <a:bodyPr/>
          <a:lstStyle/>
          <a:p>
            <a:fld id="{AEB18626-8808-4746-90D9-9116E8C42BBC}" type="slidenum">
              <a:rPr lang="en-US" smtClean="0"/>
              <a:t>14</a:t>
            </a:fld>
            <a:endParaRPr lang="en-US"/>
          </a:p>
        </p:txBody>
      </p:sp>
    </p:spTree>
    <p:extLst>
      <p:ext uri="{BB962C8B-B14F-4D97-AF65-F5344CB8AC3E}">
        <p14:creationId xmlns:p14="http://schemas.microsoft.com/office/powerpoint/2010/main" val="2398179054"/>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CEE8D46-C672-40E2-8D15-84FDB792CC2A}"/>
              </a:ext>
            </a:extLst>
          </p:cNvPr>
          <p:cNvSpPr>
            <a:spLocks noGrp="1"/>
          </p:cNvSpPr>
          <p:nvPr>
            <p:ph type="title"/>
          </p:nvPr>
        </p:nvSpPr>
        <p:spPr>
          <a:xfrm>
            <a:off x="609600" y="220717"/>
            <a:ext cx="10972800" cy="735725"/>
          </a:xfrm>
        </p:spPr>
        <p:txBody>
          <a:bodyPr/>
          <a:lstStyle/>
          <a:p>
            <a:r>
              <a:rPr lang="en-US"/>
              <a:t>Investigation</a:t>
            </a:r>
          </a:p>
        </p:txBody>
      </p:sp>
      <p:sp>
        <p:nvSpPr>
          <p:cNvPr id="3" name="Content Placeholder 2">
            <a:extLst>
              <a:ext uri="{FF2B5EF4-FFF2-40B4-BE49-F238E27FC236}">
                <a16:creationId xmlns:a16="http://schemas.microsoft.com/office/drawing/2014/main" id="{F9354E1E-C633-4012-8366-B6B1607E36B5}"/>
              </a:ext>
            </a:extLst>
          </p:cNvPr>
          <p:cNvSpPr>
            <a:spLocks noGrp="1"/>
          </p:cNvSpPr>
          <p:nvPr>
            <p:ph idx="1"/>
          </p:nvPr>
        </p:nvSpPr>
        <p:spPr>
          <a:xfrm>
            <a:off x="609600" y="840828"/>
            <a:ext cx="10972800" cy="5331374"/>
          </a:xfrm>
        </p:spPr>
        <p:txBody>
          <a:bodyPr/>
          <a:lstStyle/>
          <a:p>
            <a:r>
              <a:rPr lang="en-US"/>
              <a:t>School has responsibility to gather evidence sufficient to reach a determination within reasonably prompt timeframe.</a:t>
            </a:r>
          </a:p>
          <a:p>
            <a:r>
              <a:rPr lang="en-US"/>
              <a:t>Law enforcement involvement or parallel proceedings (can delay but can’t be reason to suspend the process).</a:t>
            </a:r>
          </a:p>
          <a:p>
            <a:r>
              <a:rPr lang="en-US"/>
              <a:t>Investigator interviews parties and witnesses, gathers info/evidence directly related to the allegations; no gag orders.</a:t>
            </a:r>
          </a:p>
          <a:p>
            <a:r>
              <a:rPr lang="en-US"/>
              <a:t>Must give sufficient advance notice of interviews and meetings where that party is invited or expected to appear.</a:t>
            </a:r>
          </a:p>
          <a:p>
            <a:r>
              <a:rPr lang="en-US"/>
              <a:t>Interviews ok via telephone, videoconference, in-person, can be recorded by investigator.</a:t>
            </a:r>
          </a:p>
          <a:p>
            <a:r>
              <a:rPr lang="en-US"/>
              <a:t>Parties entitled to present any evidence directly related to the allegations (expert witnesses, character witnesses, etc.)</a:t>
            </a:r>
          </a:p>
          <a:p>
            <a:r>
              <a:rPr lang="en-US"/>
              <a:t>Rape shield protection for evidence.</a:t>
            </a:r>
          </a:p>
        </p:txBody>
      </p:sp>
      <p:sp>
        <p:nvSpPr>
          <p:cNvPr id="4" name="Slide Number Placeholder 3">
            <a:extLst>
              <a:ext uri="{FF2B5EF4-FFF2-40B4-BE49-F238E27FC236}">
                <a16:creationId xmlns:a16="http://schemas.microsoft.com/office/drawing/2014/main" id="{ED727FD4-773A-43A9-94F2-5A53BB7A7E09}"/>
              </a:ext>
            </a:extLst>
          </p:cNvPr>
          <p:cNvSpPr>
            <a:spLocks noGrp="1"/>
          </p:cNvSpPr>
          <p:nvPr>
            <p:ph type="sldNum" sz="quarter" idx="10"/>
          </p:nvPr>
        </p:nvSpPr>
        <p:spPr/>
        <p:txBody>
          <a:bodyPr/>
          <a:lstStyle/>
          <a:p>
            <a:fld id="{AEB18626-8808-4746-90D9-9116E8C42BBC}" type="slidenum">
              <a:rPr lang="en-US" smtClean="0"/>
              <a:t>15</a:t>
            </a:fld>
            <a:endParaRPr lang="en-US"/>
          </a:p>
        </p:txBody>
      </p:sp>
    </p:spTree>
    <p:extLst>
      <p:ext uri="{BB962C8B-B14F-4D97-AF65-F5344CB8AC3E}">
        <p14:creationId xmlns:p14="http://schemas.microsoft.com/office/powerpoint/2010/main" val="3162584810"/>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AD7019F-233A-4B0F-8024-6BC8CAE96D6A}"/>
              </a:ext>
            </a:extLst>
          </p:cNvPr>
          <p:cNvSpPr>
            <a:spLocks noGrp="1"/>
          </p:cNvSpPr>
          <p:nvPr>
            <p:ph type="title"/>
          </p:nvPr>
        </p:nvSpPr>
        <p:spPr>
          <a:xfrm>
            <a:off x="609600" y="388884"/>
            <a:ext cx="10972800" cy="935420"/>
          </a:xfrm>
        </p:spPr>
        <p:txBody>
          <a:bodyPr/>
          <a:lstStyle/>
          <a:p>
            <a:r>
              <a:rPr lang="en-US"/>
              <a:t>Investigation Timeline</a:t>
            </a:r>
          </a:p>
        </p:txBody>
      </p:sp>
      <p:sp>
        <p:nvSpPr>
          <p:cNvPr id="3" name="Content Placeholder 2">
            <a:extLst>
              <a:ext uri="{FF2B5EF4-FFF2-40B4-BE49-F238E27FC236}">
                <a16:creationId xmlns:a16="http://schemas.microsoft.com/office/drawing/2014/main" id="{6A66004F-517E-4C32-8DB8-936907AF5FFF}"/>
              </a:ext>
            </a:extLst>
          </p:cNvPr>
          <p:cNvSpPr>
            <a:spLocks noGrp="1"/>
          </p:cNvSpPr>
          <p:nvPr>
            <p:ph idx="1"/>
          </p:nvPr>
        </p:nvSpPr>
        <p:spPr>
          <a:xfrm>
            <a:off x="609600" y="1324304"/>
            <a:ext cx="10972800" cy="4847896"/>
          </a:xfrm>
        </p:spPr>
        <p:txBody>
          <a:bodyPr/>
          <a:lstStyle/>
          <a:p>
            <a:r>
              <a:rPr lang="en-US"/>
              <a:t>At least 10 days before the investigation report is finalized, parties and their advisors must be permitted to review and respond to ALL evidence directly related to the allegations; responses will be considered by the investigator before preparing the final report.</a:t>
            </a:r>
          </a:p>
          <a:p>
            <a:r>
              <a:rPr lang="en-US"/>
              <a:t>At least 10 days before a determination of responsibility is to be made, final investigation report must be provided to the parties and their advisors for their review.</a:t>
            </a:r>
          </a:p>
          <a:p>
            <a:r>
              <a:rPr lang="en-US"/>
              <a:t>Training on writing the report will be provided later in this presentation.</a:t>
            </a:r>
          </a:p>
          <a:p>
            <a:r>
              <a:rPr lang="en-US"/>
              <a:t>Written responses to the investigation report must be submitted to the decision-maker within the 10-day period.</a:t>
            </a:r>
          </a:p>
          <a:p>
            <a:endParaRPr lang="en-US"/>
          </a:p>
        </p:txBody>
      </p:sp>
      <p:sp>
        <p:nvSpPr>
          <p:cNvPr id="4" name="Slide Number Placeholder 3">
            <a:extLst>
              <a:ext uri="{FF2B5EF4-FFF2-40B4-BE49-F238E27FC236}">
                <a16:creationId xmlns:a16="http://schemas.microsoft.com/office/drawing/2014/main" id="{D0739B41-6FE8-47C4-A9D7-D2C2CF5E5071}"/>
              </a:ext>
            </a:extLst>
          </p:cNvPr>
          <p:cNvSpPr>
            <a:spLocks noGrp="1"/>
          </p:cNvSpPr>
          <p:nvPr>
            <p:ph type="sldNum" sz="quarter" idx="10"/>
          </p:nvPr>
        </p:nvSpPr>
        <p:spPr/>
        <p:txBody>
          <a:bodyPr/>
          <a:lstStyle/>
          <a:p>
            <a:fld id="{AEB18626-8808-4746-90D9-9116E8C42BBC}" type="slidenum">
              <a:rPr lang="en-US" smtClean="0"/>
              <a:t>16</a:t>
            </a:fld>
            <a:endParaRPr lang="en-US"/>
          </a:p>
        </p:txBody>
      </p:sp>
    </p:spTree>
    <p:extLst>
      <p:ext uri="{BB962C8B-B14F-4D97-AF65-F5344CB8AC3E}">
        <p14:creationId xmlns:p14="http://schemas.microsoft.com/office/powerpoint/2010/main" val="252437838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5317BB9-9630-4D8E-B8D4-8C54A39AD655}"/>
              </a:ext>
            </a:extLst>
          </p:cNvPr>
          <p:cNvSpPr>
            <a:spLocks noGrp="1"/>
          </p:cNvSpPr>
          <p:nvPr>
            <p:ph type="title"/>
          </p:nvPr>
        </p:nvSpPr>
        <p:spPr>
          <a:xfrm>
            <a:off x="609600" y="504497"/>
            <a:ext cx="10972800" cy="725213"/>
          </a:xfrm>
        </p:spPr>
        <p:txBody>
          <a:bodyPr>
            <a:normAutofit/>
          </a:bodyPr>
          <a:lstStyle/>
          <a:p>
            <a:r>
              <a:rPr lang="en-US"/>
              <a:t>Determination</a:t>
            </a:r>
          </a:p>
        </p:txBody>
      </p:sp>
      <p:sp>
        <p:nvSpPr>
          <p:cNvPr id="3" name="Content Placeholder 2">
            <a:extLst>
              <a:ext uri="{FF2B5EF4-FFF2-40B4-BE49-F238E27FC236}">
                <a16:creationId xmlns:a16="http://schemas.microsoft.com/office/drawing/2014/main" id="{2FCB26C1-7C60-4E44-AD67-76864094C12E}"/>
              </a:ext>
            </a:extLst>
          </p:cNvPr>
          <p:cNvSpPr>
            <a:spLocks noGrp="1"/>
          </p:cNvSpPr>
          <p:nvPr>
            <p:ph idx="1"/>
          </p:nvPr>
        </p:nvSpPr>
        <p:spPr>
          <a:xfrm>
            <a:off x="609600" y="1135117"/>
            <a:ext cx="10972800" cy="5037084"/>
          </a:xfrm>
        </p:spPr>
        <p:txBody>
          <a:bodyPr/>
          <a:lstStyle/>
          <a:p>
            <a:r>
              <a:rPr lang="en-US"/>
              <a:t>Decision-maker can be individual or panel but can’t include the Title IX Coordinator or investigator</a:t>
            </a:r>
          </a:p>
          <a:p>
            <a:r>
              <a:rPr lang="en-US"/>
              <a:t>After investigation report sent and before reaching a determination, decision-maker must afford each party the opportunity to submit written, relevant questions to be asked of any party or witness.</a:t>
            </a:r>
          </a:p>
          <a:p>
            <a:r>
              <a:rPr lang="en-US"/>
              <a:t>Each party must be provided with all questions and answers and time must be given for limited and reasonable follow-up questions.</a:t>
            </a:r>
          </a:p>
          <a:p>
            <a:r>
              <a:rPr lang="en-US"/>
              <a:t>Decision-maker must explain to the party proposing questions any decision to exclude a question as not relevant (rape shield protection).</a:t>
            </a:r>
          </a:p>
        </p:txBody>
      </p:sp>
      <p:sp>
        <p:nvSpPr>
          <p:cNvPr id="4" name="Slide Number Placeholder 3">
            <a:extLst>
              <a:ext uri="{FF2B5EF4-FFF2-40B4-BE49-F238E27FC236}">
                <a16:creationId xmlns:a16="http://schemas.microsoft.com/office/drawing/2014/main" id="{87DD1727-23F2-4A20-9928-835B4B2FDDF4}"/>
              </a:ext>
            </a:extLst>
          </p:cNvPr>
          <p:cNvSpPr>
            <a:spLocks noGrp="1"/>
          </p:cNvSpPr>
          <p:nvPr>
            <p:ph type="sldNum" sz="quarter" idx="10"/>
          </p:nvPr>
        </p:nvSpPr>
        <p:spPr/>
        <p:txBody>
          <a:bodyPr/>
          <a:lstStyle/>
          <a:p>
            <a:fld id="{AEB18626-8808-4746-90D9-9116E8C42BBC}" type="slidenum">
              <a:rPr lang="en-US" smtClean="0"/>
              <a:t>17</a:t>
            </a:fld>
            <a:endParaRPr lang="en-US"/>
          </a:p>
        </p:txBody>
      </p:sp>
    </p:spTree>
    <p:extLst>
      <p:ext uri="{BB962C8B-B14F-4D97-AF65-F5344CB8AC3E}">
        <p14:creationId xmlns:p14="http://schemas.microsoft.com/office/powerpoint/2010/main" val="1130418106"/>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21B8C77-1175-49F2-8E2F-2F993220BA6E}"/>
              </a:ext>
            </a:extLst>
          </p:cNvPr>
          <p:cNvSpPr>
            <a:spLocks noGrp="1"/>
          </p:cNvSpPr>
          <p:nvPr>
            <p:ph type="title"/>
          </p:nvPr>
        </p:nvSpPr>
        <p:spPr>
          <a:xfrm>
            <a:off x="609600" y="472966"/>
            <a:ext cx="10972800" cy="882868"/>
          </a:xfrm>
        </p:spPr>
        <p:txBody>
          <a:bodyPr/>
          <a:lstStyle/>
          <a:p>
            <a:r>
              <a:rPr lang="en-US"/>
              <a:t>Written Determination</a:t>
            </a:r>
          </a:p>
        </p:txBody>
      </p:sp>
      <p:sp>
        <p:nvSpPr>
          <p:cNvPr id="3" name="Content Placeholder 2">
            <a:extLst>
              <a:ext uri="{FF2B5EF4-FFF2-40B4-BE49-F238E27FC236}">
                <a16:creationId xmlns:a16="http://schemas.microsoft.com/office/drawing/2014/main" id="{EE43555C-C448-4D21-B8E8-97D848C3CA22}"/>
              </a:ext>
            </a:extLst>
          </p:cNvPr>
          <p:cNvSpPr>
            <a:spLocks noGrp="1"/>
          </p:cNvSpPr>
          <p:nvPr>
            <p:ph idx="1"/>
          </p:nvPr>
        </p:nvSpPr>
        <p:spPr>
          <a:xfrm>
            <a:off x="609600" y="1355834"/>
            <a:ext cx="10972800" cy="4816366"/>
          </a:xfrm>
        </p:spPr>
        <p:txBody>
          <a:bodyPr/>
          <a:lstStyle/>
          <a:p>
            <a:r>
              <a:rPr lang="en-US"/>
              <a:t>The decision-maker must issue a written determination regarding responsibility, which must include:</a:t>
            </a:r>
          </a:p>
          <a:p>
            <a:pPr lvl="1"/>
            <a:r>
              <a:rPr lang="en-US"/>
              <a:t>Identification of allegations;</a:t>
            </a:r>
          </a:p>
          <a:p>
            <a:pPr lvl="1"/>
            <a:r>
              <a:rPr lang="en-US"/>
              <a:t>Description of procedural steps taken;</a:t>
            </a:r>
          </a:p>
          <a:p>
            <a:pPr lvl="1"/>
            <a:r>
              <a:rPr lang="en-US"/>
              <a:t>Findings of fact;</a:t>
            </a:r>
          </a:p>
          <a:p>
            <a:pPr lvl="1"/>
            <a:r>
              <a:rPr lang="en-US"/>
              <a:t>Conclusions regarding the application of facts to the school’s policy;</a:t>
            </a:r>
          </a:p>
          <a:p>
            <a:pPr lvl="1"/>
            <a:r>
              <a:rPr lang="en-US"/>
              <a:t>Statement of, and rationale for, the results as to each allegation;</a:t>
            </a:r>
          </a:p>
          <a:p>
            <a:pPr lvl="1"/>
            <a:r>
              <a:rPr lang="en-US"/>
              <a:t>Disciplinary sanctions imposed on respondent and any remedies afforded complainant; and</a:t>
            </a:r>
          </a:p>
          <a:p>
            <a:pPr lvl="1"/>
            <a:r>
              <a:rPr lang="en-US"/>
              <a:t>Procedures for appeals.</a:t>
            </a:r>
          </a:p>
          <a:p>
            <a:pPr marL="411162" lvl="1" indent="0">
              <a:buNone/>
            </a:pPr>
            <a:r>
              <a:rPr lang="en-US"/>
              <a:t>Written determination must be given simultaneously to both parties and their advisors.</a:t>
            </a:r>
          </a:p>
        </p:txBody>
      </p:sp>
      <p:sp>
        <p:nvSpPr>
          <p:cNvPr id="4" name="Slide Number Placeholder 3">
            <a:extLst>
              <a:ext uri="{FF2B5EF4-FFF2-40B4-BE49-F238E27FC236}">
                <a16:creationId xmlns:a16="http://schemas.microsoft.com/office/drawing/2014/main" id="{5C737AFF-85BD-4572-9341-9DF9474572AD}"/>
              </a:ext>
            </a:extLst>
          </p:cNvPr>
          <p:cNvSpPr>
            <a:spLocks noGrp="1"/>
          </p:cNvSpPr>
          <p:nvPr>
            <p:ph type="sldNum" sz="quarter" idx="10"/>
          </p:nvPr>
        </p:nvSpPr>
        <p:spPr/>
        <p:txBody>
          <a:bodyPr/>
          <a:lstStyle/>
          <a:p>
            <a:fld id="{AEB18626-8808-4746-90D9-9116E8C42BBC}" type="slidenum">
              <a:rPr lang="en-US" smtClean="0"/>
              <a:t>18</a:t>
            </a:fld>
            <a:endParaRPr lang="en-US"/>
          </a:p>
        </p:txBody>
      </p:sp>
    </p:spTree>
    <p:extLst>
      <p:ext uri="{BB962C8B-B14F-4D97-AF65-F5344CB8AC3E}">
        <p14:creationId xmlns:p14="http://schemas.microsoft.com/office/powerpoint/2010/main" val="1147694694"/>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F10F480-5BC9-4C0E-8B84-6F297A5786B5}"/>
              </a:ext>
            </a:extLst>
          </p:cNvPr>
          <p:cNvSpPr>
            <a:spLocks noGrp="1"/>
          </p:cNvSpPr>
          <p:nvPr>
            <p:ph type="title"/>
          </p:nvPr>
        </p:nvSpPr>
        <p:spPr>
          <a:xfrm>
            <a:off x="609600" y="430924"/>
            <a:ext cx="10972800" cy="588579"/>
          </a:xfrm>
        </p:spPr>
        <p:txBody>
          <a:bodyPr>
            <a:normAutofit fontScale="90000"/>
          </a:bodyPr>
          <a:lstStyle/>
          <a:p>
            <a:r>
              <a:rPr lang="en-US"/>
              <a:t>Appeals</a:t>
            </a:r>
          </a:p>
        </p:txBody>
      </p:sp>
      <p:sp>
        <p:nvSpPr>
          <p:cNvPr id="3" name="Content Placeholder 2">
            <a:extLst>
              <a:ext uri="{FF2B5EF4-FFF2-40B4-BE49-F238E27FC236}">
                <a16:creationId xmlns:a16="http://schemas.microsoft.com/office/drawing/2014/main" id="{7200811A-93A0-4689-A6ED-52C99A979E94}"/>
              </a:ext>
            </a:extLst>
          </p:cNvPr>
          <p:cNvSpPr>
            <a:spLocks noGrp="1"/>
          </p:cNvSpPr>
          <p:nvPr>
            <p:ph idx="1"/>
          </p:nvPr>
        </p:nvSpPr>
        <p:spPr>
          <a:xfrm>
            <a:off x="609600" y="1019503"/>
            <a:ext cx="10972800" cy="5152697"/>
          </a:xfrm>
        </p:spPr>
        <p:txBody>
          <a:bodyPr/>
          <a:lstStyle/>
          <a:p>
            <a:r>
              <a:rPr lang="en-US"/>
              <a:t>Appeals must be offered to both parties on the following bases:</a:t>
            </a:r>
          </a:p>
          <a:p>
            <a:pPr lvl="1"/>
            <a:r>
              <a:rPr lang="en-US"/>
              <a:t>Procedural irregularity</a:t>
            </a:r>
          </a:p>
          <a:p>
            <a:pPr lvl="1"/>
            <a:r>
              <a:rPr lang="en-US"/>
              <a:t>New evidence not reasonably available at the time the determination was made</a:t>
            </a:r>
          </a:p>
          <a:p>
            <a:pPr lvl="1"/>
            <a:r>
              <a:rPr lang="en-US"/>
              <a:t>Title IX Coordinator, investigator or decision-maker had a conflict of interest or bias for or against one of the parties.</a:t>
            </a:r>
          </a:p>
          <a:p>
            <a:r>
              <a:rPr lang="en-US"/>
              <a:t>Both parties must be given a reasonable opportunity to submit a written statement in support of, or challenging the outcome.</a:t>
            </a:r>
          </a:p>
          <a:p>
            <a:r>
              <a:rPr lang="en-US"/>
              <a:t>Decision-maker for appeal can’t be the same person as the original decision-maker and can’t be Title IX Coordinator or investigator.</a:t>
            </a:r>
          </a:p>
          <a:p>
            <a:r>
              <a:rPr lang="en-US"/>
              <a:t>Decision-maker must issue written decision describing result of appeal and rationale for it.</a:t>
            </a:r>
          </a:p>
          <a:p>
            <a:pPr lvl="1"/>
            <a:endParaRPr lang="en-US"/>
          </a:p>
        </p:txBody>
      </p:sp>
      <p:sp>
        <p:nvSpPr>
          <p:cNvPr id="4" name="Slide Number Placeholder 3">
            <a:extLst>
              <a:ext uri="{FF2B5EF4-FFF2-40B4-BE49-F238E27FC236}">
                <a16:creationId xmlns:a16="http://schemas.microsoft.com/office/drawing/2014/main" id="{03F072A2-049C-488B-BA17-13E88C80EAB8}"/>
              </a:ext>
            </a:extLst>
          </p:cNvPr>
          <p:cNvSpPr>
            <a:spLocks noGrp="1"/>
          </p:cNvSpPr>
          <p:nvPr>
            <p:ph type="sldNum" sz="quarter" idx="10"/>
          </p:nvPr>
        </p:nvSpPr>
        <p:spPr/>
        <p:txBody>
          <a:bodyPr/>
          <a:lstStyle/>
          <a:p>
            <a:fld id="{AEB18626-8808-4746-90D9-9116E8C42BBC}" type="slidenum">
              <a:rPr lang="en-US" smtClean="0"/>
              <a:t>19</a:t>
            </a:fld>
            <a:endParaRPr lang="en-US"/>
          </a:p>
        </p:txBody>
      </p:sp>
    </p:spTree>
    <p:extLst>
      <p:ext uri="{BB962C8B-B14F-4D97-AF65-F5344CB8AC3E}">
        <p14:creationId xmlns:p14="http://schemas.microsoft.com/office/powerpoint/2010/main" val="171236940"/>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BDFE9CB-C4B5-48DE-8BF7-7D0BE9793AAC}"/>
              </a:ext>
            </a:extLst>
          </p:cNvPr>
          <p:cNvSpPr>
            <a:spLocks noGrp="1"/>
          </p:cNvSpPr>
          <p:nvPr>
            <p:ph type="title"/>
          </p:nvPr>
        </p:nvSpPr>
        <p:spPr>
          <a:xfrm>
            <a:off x="609600" y="609600"/>
            <a:ext cx="10972800" cy="638629"/>
          </a:xfrm>
        </p:spPr>
        <p:txBody>
          <a:bodyPr>
            <a:normAutofit fontScale="90000"/>
          </a:bodyPr>
          <a:lstStyle/>
          <a:p>
            <a:r>
              <a:rPr lang="en-US"/>
              <a:t>Title IX Rule and Norman Howard School Policy</a:t>
            </a:r>
          </a:p>
        </p:txBody>
      </p:sp>
      <p:sp>
        <p:nvSpPr>
          <p:cNvPr id="3" name="Content Placeholder 2">
            <a:extLst>
              <a:ext uri="{FF2B5EF4-FFF2-40B4-BE49-F238E27FC236}">
                <a16:creationId xmlns:a16="http://schemas.microsoft.com/office/drawing/2014/main" id="{72B33DFA-4160-4973-9488-0A5146B2F737}"/>
              </a:ext>
            </a:extLst>
          </p:cNvPr>
          <p:cNvSpPr>
            <a:spLocks noGrp="1"/>
          </p:cNvSpPr>
          <p:nvPr>
            <p:ph idx="1"/>
          </p:nvPr>
        </p:nvSpPr>
        <p:spPr>
          <a:xfrm>
            <a:off x="609600" y="1248229"/>
            <a:ext cx="10972800" cy="5000171"/>
          </a:xfrm>
        </p:spPr>
        <p:txBody>
          <a:bodyPr/>
          <a:lstStyle/>
          <a:p>
            <a:r>
              <a:rPr lang="en-US"/>
              <a:t>Review of Title IX history</a:t>
            </a:r>
          </a:p>
          <a:p>
            <a:r>
              <a:rPr lang="en-US"/>
              <a:t>New Title IX Rule and what it was intended to achieve</a:t>
            </a:r>
          </a:p>
          <a:p>
            <a:r>
              <a:rPr lang="en-US"/>
              <a:t>New Norman Howard School Policy</a:t>
            </a:r>
          </a:p>
          <a:p>
            <a:pPr lvl="1"/>
            <a:r>
              <a:rPr lang="en-US"/>
              <a:t>We will review key terms in this training</a:t>
            </a:r>
          </a:p>
          <a:p>
            <a:pPr lvl="1"/>
            <a:r>
              <a:rPr lang="en-US"/>
              <a:t>New Policy will need to exist side-by-side existing policies</a:t>
            </a:r>
          </a:p>
          <a:p>
            <a:r>
              <a:rPr lang="en-US"/>
              <a:t>Training Required by Rule</a:t>
            </a:r>
          </a:p>
          <a:p>
            <a:pPr lvl="1"/>
            <a:r>
              <a:rPr lang="en-US"/>
              <a:t>Definition of Sexual Harassment</a:t>
            </a:r>
          </a:p>
          <a:p>
            <a:pPr lvl="1"/>
            <a:r>
              <a:rPr lang="en-US"/>
              <a:t>What is within NHS’s education programs or activities</a:t>
            </a:r>
          </a:p>
          <a:p>
            <a:pPr lvl="1"/>
            <a:r>
              <a:rPr lang="en-US"/>
              <a:t>Avoiding conflict of interest or bias; serving impartially; avoid prejudging</a:t>
            </a:r>
          </a:p>
          <a:p>
            <a:pPr lvl="1"/>
            <a:r>
              <a:rPr lang="en-US"/>
              <a:t>How to conduct investigation and grievance process</a:t>
            </a:r>
          </a:p>
          <a:p>
            <a:pPr lvl="1"/>
            <a:r>
              <a:rPr lang="en-US"/>
              <a:t>Relevance and relatedness of evidence including rape shield protection and confidential records.</a:t>
            </a:r>
          </a:p>
          <a:p>
            <a:pPr lvl="1"/>
            <a:endParaRPr lang="en-US"/>
          </a:p>
          <a:p>
            <a:pPr marL="109537" indent="0">
              <a:buNone/>
            </a:pPr>
            <a:endParaRPr lang="en-US"/>
          </a:p>
          <a:p>
            <a:pPr marL="411162" lvl="1" indent="0">
              <a:buNone/>
            </a:pPr>
            <a:endParaRPr lang="en-US"/>
          </a:p>
        </p:txBody>
      </p:sp>
      <p:sp>
        <p:nvSpPr>
          <p:cNvPr id="4" name="Slide Number Placeholder 3">
            <a:extLst>
              <a:ext uri="{FF2B5EF4-FFF2-40B4-BE49-F238E27FC236}">
                <a16:creationId xmlns:a16="http://schemas.microsoft.com/office/drawing/2014/main" id="{12DFA906-B899-4B37-8DF6-64372522BCB2}"/>
              </a:ext>
            </a:extLst>
          </p:cNvPr>
          <p:cNvSpPr>
            <a:spLocks noGrp="1"/>
          </p:cNvSpPr>
          <p:nvPr>
            <p:ph type="sldNum" sz="quarter" idx="10"/>
          </p:nvPr>
        </p:nvSpPr>
        <p:spPr/>
        <p:txBody>
          <a:bodyPr/>
          <a:lstStyle/>
          <a:p>
            <a:fld id="{AEB18626-8808-4746-90D9-9116E8C42BBC}" type="slidenum">
              <a:rPr lang="en-US" smtClean="0"/>
              <a:t>2</a:t>
            </a:fld>
            <a:endParaRPr lang="en-US"/>
          </a:p>
        </p:txBody>
      </p:sp>
    </p:spTree>
    <p:extLst>
      <p:ext uri="{BB962C8B-B14F-4D97-AF65-F5344CB8AC3E}">
        <p14:creationId xmlns:p14="http://schemas.microsoft.com/office/powerpoint/2010/main" val="129212252"/>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EE0692E-0BF4-42DD-997D-17507602E8AC}"/>
              </a:ext>
            </a:extLst>
          </p:cNvPr>
          <p:cNvSpPr>
            <a:spLocks noGrp="1"/>
          </p:cNvSpPr>
          <p:nvPr>
            <p:ph type="title"/>
          </p:nvPr>
        </p:nvSpPr>
        <p:spPr>
          <a:xfrm>
            <a:off x="609600" y="472966"/>
            <a:ext cx="10972800" cy="651641"/>
          </a:xfrm>
        </p:spPr>
        <p:txBody>
          <a:bodyPr>
            <a:normAutofit fontScale="90000"/>
          </a:bodyPr>
          <a:lstStyle/>
          <a:p>
            <a:r>
              <a:rPr lang="en-US"/>
              <a:t>Retaliation and Confidentiality</a:t>
            </a:r>
          </a:p>
        </p:txBody>
      </p:sp>
      <p:sp>
        <p:nvSpPr>
          <p:cNvPr id="3" name="Content Placeholder 2">
            <a:extLst>
              <a:ext uri="{FF2B5EF4-FFF2-40B4-BE49-F238E27FC236}">
                <a16:creationId xmlns:a16="http://schemas.microsoft.com/office/drawing/2014/main" id="{ED8BDB44-A70B-4845-AB6C-8EB486BA6995}"/>
              </a:ext>
            </a:extLst>
          </p:cNvPr>
          <p:cNvSpPr>
            <a:spLocks noGrp="1"/>
          </p:cNvSpPr>
          <p:nvPr>
            <p:ph idx="1"/>
          </p:nvPr>
        </p:nvSpPr>
        <p:spPr>
          <a:xfrm>
            <a:off x="609600" y="1124607"/>
            <a:ext cx="10972800" cy="5047593"/>
          </a:xfrm>
        </p:spPr>
        <p:txBody>
          <a:bodyPr/>
          <a:lstStyle/>
          <a:p>
            <a:r>
              <a:rPr lang="en-US"/>
              <a:t>Retaliation</a:t>
            </a:r>
          </a:p>
          <a:p>
            <a:pPr lvl="1"/>
            <a:r>
              <a:rPr lang="en-US"/>
              <a:t>Claims of adverse action, threats, intimidation against any person who makes a report, files a formal complaint, participates in or refuses to participate in a Title IX proceeding.</a:t>
            </a:r>
          </a:p>
          <a:p>
            <a:pPr lvl="1"/>
            <a:r>
              <a:rPr lang="en-US"/>
              <a:t>Important to remind all participants that retaliation is prohibited under Norman Howard School policies and disciplinary action will be taken against those who retaliate.</a:t>
            </a:r>
          </a:p>
          <a:p>
            <a:r>
              <a:rPr lang="en-US"/>
              <a:t>Confidentiality</a:t>
            </a:r>
          </a:p>
          <a:p>
            <a:pPr lvl="1"/>
            <a:r>
              <a:rPr lang="en-US"/>
              <a:t>Schools must keep confidential the identity of reporters, parties, witnesses</a:t>
            </a:r>
          </a:p>
          <a:p>
            <a:pPr lvl="1"/>
            <a:r>
              <a:rPr lang="en-US"/>
              <a:t>Supportive measures must be kept confidential</a:t>
            </a:r>
          </a:p>
          <a:p>
            <a:pPr lvl="1"/>
            <a:r>
              <a:rPr lang="en-US"/>
              <a:t>Exception:  as permitted by law or to carry out a provision of the Rule.</a:t>
            </a:r>
          </a:p>
          <a:p>
            <a:pPr lvl="1"/>
            <a:r>
              <a:rPr lang="en-US"/>
              <a:t>But: no gag orders and broad disclosures to parties in grievance process.</a:t>
            </a:r>
          </a:p>
          <a:p>
            <a:pPr lvl="1"/>
            <a:endParaRPr lang="en-US"/>
          </a:p>
          <a:p>
            <a:endParaRPr lang="en-US"/>
          </a:p>
        </p:txBody>
      </p:sp>
      <p:sp>
        <p:nvSpPr>
          <p:cNvPr id="4" name="Slide Number Placeholder 3">
            <a:extLst>
              <a:ext uri="{FF2B5EF4-FFF2-40B4-BE49-F238E27FC236}">
                <a16:creationId xmlns:a16="http://schemas.microsoft.com/office/drawing/2014/main" id="{14AB0623-B0A4-4006-83B5-FF866BE0AC4D}"/>
              </a:ext>
            </a:extLst>
          </p:cNvPr>
          <p:cNvSpPr>
            <a:spLocks noGrp="1"/>
          </p:cNvSpPr>
          <p:nvPr>
            <p:ph type="sldNum" sz="quarter" idx="10"/>
          </p:nvPr>
        </p:nvSpPr>
        <p:spPr/>
        <p:txBody>
          <a:bodyPr/>
          <a:lstStyle/>
          <a:p>
            <a:fld id="{AEB18626-8808-4746-90D9-9116E8C42BBC}" type="slidenum">
              <a:rPr lang="en-US" smtClean="0"/>
              <a:t>20</a:t>
            </a:fld>
            <a:endParaRPr lang="en-US"/>
          </a:p>
        </p:txBody>
      </p:sp>
    </p:spTree>
    <p:extLst>
      <p:ext uri="{BB962C8B-B14F-4D97-AF65-F5344CB8AC3E}">
        <p14:creationId xmlns:p14="http://schemas.microsoft.com/office/powerpoint/2010/main" val="893115447"/>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E4A21647-4D63-401A-AC09-338AF38B0178}"/>
              </a:ext>
            </a:extLst>
          </p:cNvPr>
          <p:cNvSpPr>
            <a:spLocks noGrp="1"/>
          </p:cNvSpPr>
          <p:nvPr>
            <p:ph type="title"/>
          </p:nvPr>
        </p:nvSpPr>
        <p:spPr/>
        <p:txBody>
          <a:bodyPr/>
          <a:lstStyle/>
          <a:p>
            <a:r>
              <a:rPr lang="en-US"/>
              <a:t>Recordkeeping</a:t>
            </a:r>
          </a:p>
        </p:txBody>
      </p:sp>
      <p:sp>
        <p:nvSpPr>
          <p:cNvPr id="3" name="Content Placeholder 2">
            <a:extLst>
              <a:ext uri="{FF2B5EF4-FFF2-40B4-BE49-F238E27FC236}">
                <a16:creationId xmlns:a16="http://schemas.microsoft.com/office/drawing/2014/main" id="{5304EB02-2637-456D-9338-D9350D0850EC}"/>
              </a:ext>
            </a:extLst>
          </p:cNvPr>
          <p:cNvSpPr>
            <a:spLocks noGrp="1"/>
          </p:cNvSpPr>
          <p:nvPr>
            <p:ph idx="1"/>
          </p:nvPr>
        </p:nvSpPr>
        <p:spPr/>
        <p:txBody>
          <a:bodyPr/>
          <a:lstStyle/>
          <a:p>
            <a:r>
              <a:rPr lang="en-US"/>
              <a:t>Records relating to Title IX reports must be maintained for seven years.</a:t>
            </a:r>
          </a:p>
          <a:p>
            <a:r>
              <a:rPr lang="en-US"/>
              <a:t>Applies to supportive measures, investigation records, disciplinary sanctions, decisions and appeal decisions, training.</a:t>
            </a:r>
          </a:p>
          <a:p>
            <a:pPr marL="109537" indent="0">
              <a:buNone/>
            </a:pPr>
            <a:endParaRPr lang="en-US"/>
          </a:p>
          <a:p>
            <a:pPr marL="109537" indent="0">
              <a:buNone/>
            </a:pPr>
            <a:endParaRPr lang="en-US"/>
          </a:p>
        </p:txBody>
      </p:sp>
      <p:sp>
        <p:nvSpPr>
          <p:cNvPr id="4" name="Slide Number Placeholder 3">
            <a:extLst>
              <a:ext uri="{FF2B5EF4-FFF2-40B4-BE49-F238E27FC236}">
                <a16:creationId xmlns:a16="http://schemas.microsoft.com/office/drawing/2014/main" id="{007C431B-53BE-4420-8455-B65C7719F2C2}"/>
              </a:ext>
            </a:extLst>
          </p:cNvPr>
          <p:cNvSpPr>
            <a:spLocks noGrp="1"/>
          </p:cNvSpPr>
          <p:nvPr>
            <p:ph type="sldNum" sz="quarter" idx="10"/>
          </p:nvPr>
        </p:nvSpPr>
        <p:spPr/>
        <p:txBody>
          <a:bodyPr/>
          <a:lstStyle/>
          <a:p>
            <a:fld id="{AEB18626-8808-4746-90D9-9116E8C42BBC}" type="slidenum">
              <a:rPr lang="en-US" smtClean="0"/>
              <a:t>21</a:t>
            </a:fld>
            <a:endParaRPr lang="en-US"/>
          </a:p>
        </p:txBody>
      </p:sp>
    </p:spTree>
    <p:extLst>
      <p:ext uri="{BB962C8B-B14F-4D97-AF65-F5344CB8AC3E}">
        <p14:creationId xmlns:p14="http://schemas.microsoft.com/office/powerpoint/2010/main" val="2905739626"/>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5D2E6DC-E51D-41BE-8E1B-8F7BBC95C7C9}"/>
              </a:ext>
            </a:extLst>
          </p:cNvPr>
          <p:cNvSpPr>
            <a:spLocks noGrp="1"/>
          </p:cNvSpPr>
          <p:nvPr>
            <p:ph type="title"/>
          </p:nvPr>
        </p:nvSpPr>
        <p:spPr>
          <a:xfrm>
            <a:off x="609600" y="515007"/>
            <a:ext cx="10972800" cy="945931"/>
          </a:xfrm>
        </p:spPr>
        <p:txBody>
          <a:bodyPr>
            <a:normAutofit fontScale="90000"/>
          </a:bodyPr>
          <a:lstStyle/>
          <a:p>
            <a:r>
              <a:rPr lang="en-US"/>
              <a:t>School’s Personnel must be free from Conflict of Interest or Bias</a:t>
            </a:r>
          </a:p>
        </p:txBody>
      </p:sp>
      <p:sp>
        <p:nvSpPr>
          <p:cNvPr id="3" name="Content Placeholder 2">
            <a:extLst>
              <a:ext uri="{FF2B5EF4-FFF2-40B4-BE49-F238E27FC236}">
                <a16:creationId xmlns:a16="http://schemas.microsoft.com/office/drawing/2014/main" id="{867C50B5-AA20-4FC5-BBFF-BBA6DF0B8A41}"/>
              </a:ext>
            </a:extLst>
          </p:cNvPr>
          <p:cNvSpPr>
            <a:spLocks noGrp="1"/>
          </p:cNvSpPr>
          <p:nvPr>
            <p:ph idx="1"/>
          </p:nvPr>
        </p:nvSpPr>
        <p:spPr>
          <a:xfrm>
            <a:off x="609600" y="1460939"/>
            <a:ext cx="10972800" cy="4711262"/>
          </a:xfrm>
        </p:spPr>
        <p:txBody>
          <a:bodyPr/>
          <a:lstStyle/>
          <a:p>
            <a:r>
              <a:rPr lang="en-US"/>
              <a:t>Rule requires that Title IX Coordinators, investigators and decision-makers be free from conflict of interest or bias against complainants or respondents generally or specifically and that these personnel be trained on this requirement.</a:t>
            </a:r>
          </a:p>
          <a:p>
            <a:r>
              <a:rPr lang="en-US"/>
              <a:t>Objective, common-sense approach – no specific definition.</a:t>
            </a:r>
          </a:p>
          <a:p>
            <a:r>
              <a:rPr lang="en-US"/>
              <a:t>Requires objectivity and neutrality.</a:t>
            </a:r>
          </a:p>
          <a:p>
            <a:r>
              <a:rPr lang="en-US"/>
              <a:t>Avoid prejudgment of facts at issue; don’t jump to conclusions.</a:t>
            </a:r>
          </a:p>
          <a:p>
            <a:r>
              <a:rPr lang="en-US"/>
              <a:t>No sex stereotypes.</a:t>
            </a:r>
          </a:p>
          <a:p>
            <a:r>
              <a:rPr lang="en-US"/>
              <a:t>Set aside personal feelings that might influence objectivity.</a:t>
            </a:r>
          </a:p>
          <a:p>
            <a:r>
              <a:rPr lang="en-US"/>
              <a:t>Be aware of unconscious bias.</a:t>
            </a:r>
          </a:p>
          <a:p>
            <a:r>
              <a:rPr lang="en-US"/>
              <a:t>Examples and discussion</a:t>
            </a:r>
          </a:p>
        </p:txBody>
      </p:sp>
      <p:sp>
        <p:nvSpPr>
          <p:cNvPr id="4" name="Slide Number Placeholder 3">
            <a:extLst>
              <a:ext uri="{FF2B5EF4-FFF2-40B4-BE49-F238E27FC236}">
                <a16:creationId xmlns:a16="http://schemas.microsoft.com/office/drawing/2014/main" id="{229CA8DF-187D-4346-9C1B-F9F4D0CC4CB5}"/>
              </a:ext>
            </a:extLst>
          </p:cNvPr>
          <p:cNvSpPr>
            <a:spLocks noGrp="1"/>
          </p:cNvSpPr>
          <p:nvPr>
            <p:ph type="sldNum" sz="quarter" idx="10"/>
          </p:nvPr>
        </p:nvSpPr>
        <p:spPr/>
        <p:txBody>
          <a:bodyPr/>
          <a:lstStyle/>
          <a:p>
            <a:fld id="{AEB18626-8808-4746-90D9-9116E8C42BBC}" type="slidenum">
              <a:rPr lang="en-US" smtClean="0"/>
              <a:t>22</a:t>
            </a:fld>
            <a:endParaRPr lang="en-US"/>
          </a:p>
        </p:txBody>
      </p:sp>
    </p:spTree>
    <p:extLst>
      <p:ext uri="{BB962C8B-B14F-4D97-AF65-F5344CB8AC3E}">
        <p14:creationId xmlns:p14="http://schemas.microsoft.com/office/powerpoint/2010/main" val="1589347183"/>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645DEB2-B8DA-4FDB-9B60-FE936FA18F59}"/>
              </a:ext>
            </a:extLst>
          </p:cNvPr>
          <p:cNvSpPr>
            <a:spLocks noGrp="1"/>
          </p:cNvSpPr>
          <p:nvPr>
            <p:ph type="title"/>
          </p:nvPr>
        </p:nvSpPr>
        <p:spPr>
          <a:xfrm>
            <a:off x="609600" y="536028"/>
            <a:ext cx="10972800" cy="798786"/>
          </a:xfrm>
        </p:spPr>
        <p:txBody>
          <a:bodyPr/>
          <a:lstStyle/>
          <a:p>
            <a:r>
              <a:rPr lang="en-US"/>
              <a:t>Specific Tips </a:t>
            </a:r>
          </a:p>
        </p:txBody>
      </p:sp>
      <p:sp>
        <p:nvSpPr>
          <p:cNvPr id="3" name="Content Placeholder 2">
            <a:extLst>
              <a:ext uri="{FF2B5EF4-FFF2-40B4-BE49-F238E27FC236}">
                <a16:creationId xmlns:a16="http://schemas.microsoft.com/office/drawing/2014/main" id="{ED0E8BE4-A08D-47BA-B21D-7F86902A5A84}"/>
              </a:ext>
            </a:extLst>
          </p:cNvPr>
          <p:cNvSpPr>
            <a:spLocks noGrp="1"/>
          </p:cNvSpPr>
          <p:nvPr>
            <p:ph idx="1"/>
          </p:nvPr>
        </p:nvSpPr>
        <p:spPr>
          <a:xfrm>
            <a:off x="609600" y="1240221"/>
            <a:ext cx="10972800" cy="4931979"/>
          </a:xfrm>
        </p:spPr>
        <p:txBody>
          <a:bodyPr/>
          <a:lstStyle/>
          <a:p>
            <a:r>
              <a:rPr lang="en-US" sz="2400"/>
              <a:t>For Title IX Coordinator – you have most interaction with parties at the outset of the investigation.  Parties will have confidence in the process if they feel heard by an objective, trustworthy person. Watch words that could unintentionally communicate bias or pre-judgement.</a:t>
            </a:r>
          </a:p>
          <a:p>
            <a:r>
              <a:rPr lang="en-US" sz="2400"/>
              <a:t>For Investigators – role is to gather and summarize evidence, not to make credibility determinations.  Should be thorough, careful, even-handed and neutral.  Watch words that characterize. Your work is also a sign of a fair process.</a:t>
            </a:r>
          </a:p>
          <a:p>
            <a:r>
              <a:rPr lang="en-US" sz="2400"/>
              <a:t>For Decision-Makers – you will need to make credibility assessments, but articulation of rationale will be important to show neutrality.</a:t>
            </a:r>
          </a:p>
          <a:p>
            <a:r>
              <a:rPr lang="en-US" sz="2400"/>
              <a:t>For all personnel – assume notices, investigation report, determination(s) will be made publicly available by a party.</a:t>
            </a:r>
          </a:p>
          <a:p>
            <a:endParaRPr lang="en-US"/>
          </a:p>
        </p:txBody>
      </p:sp>
      <p:sp>
        <p:nvSpPr>
          <p:cNvPr id="4" name="Slide Number Placeholder 3">
            <a:extLst>
              <a:ext uri="{FF2B5EF4-FFF2-40B4-BE49-F238E27FC236}">
                <a16:creationId xmlns:a16="http://schemas.microsoft.com/office/drawing/2014/main" id="{2E6BDF1C-26D8-4F0F-B6DC-C5C9A4D03ED7}"/>
              </a:ext>
            </a:extLst>
          </p:cNvPr>
          <p:cNvSpPr>
            <a:spLocks noGrp="1"/>
          </p:cNvSpPr>
          <p:nvPr>
            <p:ph type="sldNum" sz="quarter" idx="10"/>
          </p:nvPr>
        </p:nvSpPr>
        <p:spPr/>
        <p:txBody>
          <a:bodyPr/>
          <a:lstStyle/>
          <a:p>
            <a:fld id="{AEB18626-8808-4746-90D9-9116E8C42BBC}" type="slidenum">
              <a:rPr lang="en-US" smtClean="0"/>
              <a:t>23</a:t>
            </a:fld>
            <a:endParaRPr lang="en-US"/>
          </a:p>
        </p:txBody>
      </p:sp>
    </p:spTree>
    <p:extLst>
      <p:ext uri="{BB962C8B-B14F-4D97-AF65-F5344CB8AC3E}">
        <p14:creationId xmlns:p14="http://schemas.microsoft.com/office/powerpoint/2010/main" val="3375103961"/>
      </p:ext>
    </p:extLst>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81296E0-409B-4D5C-9341-27CBEA653901}"/>
              </a:ext>
            </a:extLst>
          </p:cNvPr>
          <p:cNvSpPr>
            <a:spLocks noGrp="1"/>
          </p:cNvSpPr>
          <p:nvPr>
            <p:ph type="title"/>
          </p:nvPr>
        </p:nvSpPr>
        <p:spPr>
          <a:xfrm>
            <a:off x="609600" y="420914"/>
            <a:ext cx="10972800" cy="798286"/>
          </a:xfrm>
        </p:spPr>
        <p:txBody>
          <a:bodyPr>
            <a:normAutofit fontScale="90000"/>
          </a:bodyPr>
          <a:lstStyle/>
          <a:p>
            <a:r>
              <a:rPr lang="en-US"/>
              <a:t>Rape Shield Protection and Confidential Records </a:t>
            </a:r>
          </a:p>
        </p:txBody>
      </p:sp>
      <p:sp>
        <p:nvSpPr>
          <p:cNvPr id="3" name="Content Placeholder 2">
            <a:extLst>
              <a:ext uri="{FF2B5EF4-FFF2-40B4-BE49-F238E27FC236}">
                <a16:creationId xmlns:a16="http://schemas.microsoft.com/office/drawing/2014/main" id="{EEC6BE0B-CBF6-4A84-AD90-CAC5BE807AAE}"/>
              </a:ext>
            </a:extLst>
          </p:cNvPr>
          <p:cNvSpPr>
            <a:spLocks noGrp="1"/>
          </p:cNvSpPr>
          <p:nvPr>
            <p:ph idx="1"/>
          </p:nvPr>
        </p:nvSpPr>
        <p:spPr>
          <a:xfrm>
            <a:off x="609600" y="1117600"/>
            <a:ext cx="10972800" cy="5054600"/>
          </a:xfrm>
        </p:spPr>
        <p:txBody>
          <a:bodyPr/>
          <a:lstStyle/>
          <a:p>
            <a:r>
              <a:rPr lang="en-US"/>
              <a:t>Rape Shield Protection for Complainant:  Evidence related to the complainant’s prior sexual behavior is not “related to” or “relevant” unless (1) offered to prove identity of a person other than respondent who may have engaged in the conduct, and (2) offered to prove consent if relates to specific instances of sexual activity between the parties. No same prohibition in Rule for Respondent.</a:t>
            </a:r>
          </a:p>
          <a:p>
            <a:r>
              <a:rPr lang="en-US"/>
              <a:t>Confidential Records – School can’t access, consider, disclose or otherwise use a party’s records that are made by a physician, psychiatrist, psychologist or other professional acting in his/her professional capacity and which are made in connection w/ the provision of treatment to a party unless voluntary consent of party.</a:t>
            </a:r>
          </a:p>
        </p:txBody>
      </p:sp>
      <p:sp>
        <p:nvSpPr>
          <p:cNvPr id="4" name="Slide Number Placeholder 3">
            <a:extLst>
              <a:ext uri="{FF2B5EF4-FFF2-40B4-BE49-F238E27FC236}">
                <a16:creationId xmlns:a16="http://schemas.microsoft.com/office/drawing/2014/main" id="{70E9866F-9A5D-40AE-95DB-F3F1B7FF3155}"/>
              </a:ext>
            </a:extLst>
          </p:cNvPr>
          <p:cNvSpPr>
            <a:spLocks noGrp="1"/>
          </p:cNvSpPr>
          <p:nvPr>
            <p:ph type="sldNum" sz="quarter" idx="10"/>
          </p:nvPr>
        </p:nvSpPr>
        <p:spPr/>
        <p:txBody>
          <a:bodyPr/>
          <a:lstStyle/>
          <a:p>
            <a:fld id="{AEB18626-8808-4746-90D9-9116E8C42BBC}" type="slidenum">
              <a:rPr lang="en-US" smtClean="0"/>
              <a:t>24</a:t>
            </a:fld>
            <a:endParaRPr lang="en-US"/>
          </a:p>
        </p:txBody>
      </p:sp>
    </p:spTree>
    <p:extLst>
      <p:ext uri="{BB962C8B-B14F-4D97-AF65-F5344CB8AC3E}">
        <p14:creationId xmlns:p14="http://schemas.microsoft.com/office/powerpoint/2010/main" val="1106458930"/>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14A2065-E637-49EA-8A3F-8538C9371AEF}"/>
              </a:ext>
            </a:extLst>
          </p:cNvPr>
          <p:cNvSpPr>
            <a:spLocks noGrp="1"/>
          </p:cNvSpPr>
          <p:nvPr>
            <p:ph type="title"/>
          </p:nvPr>
        </p:nvSpPr>
        <p:spPr>
          <a:xfrm>
            <a:off x="609600" y="525518"/>
            <a:ext cx="10972800" cy="798786"/>
          </a:xfrm>
        </p:spPr>
        <p:txBody>
          <a:bodyPr/>
          <a:lstStyle/>
          <a:p>
            <a:r>
              <a:rPr lang="en-US"/>
              <a:t>For Investigators</a:t>
            </a:r>
          </a:p>
        </p:txBody>
      </p:sp>
      <p:sp>
        <p:nvSpPr>
          <p:cNvPr id="3" name="Content Placeholder 2">
            <a:extLst>
              <a:ext uri="{FF2B5EF4-FFF2-40B4-BE49-F238E27FC236}">
                <a16:creationId xmlns:a16="http://schemas.microsoft.com/office/drawing/2014/main" id="{14D86B39-528B-4613-80DB-E372235F10D5}"/>
              </a:ext>
            </a:extLst>
          </p:cNvPr>
          <p:cNvSpPr>
            <a:spLocks noGrp="1"/>
          </p:cNvSpPr>
          <p:nvPr>
            <p:ph idx="1"/>
          </p:nvPr>
        </p:nvSpPr>
        <p:spPr>
          <a:xfrm>
            <a:off x="609600" y="1555531"/>
            <a:ext cx="10972800" cy="4616669"/>
          </a:xfrm>
        </p:spPr>
        <p:txBody>
          <a:bodyPr/>
          <a:lstStyle/>
          <a:p>
            <a:r>
              <a:rPr lang="en-US" sz="2400"/>
              <a:t>Ask open-ended questions to extent possible.</a:t>
            </a:r>
          </a:p>
          <a:p>
            <a:r>
              <a:rPr lang="en-US" sz="2400"/>
              <a:t>Ideally provide summary of interview to interviewee for review.</a:t>
            </a:r>
          </a:p>
          <a:p>
            <a:r>
              <a:rPr lang="en-US" sz="2400"/>
              <a:t>Must accept and include in report all evidence that is directly related to the allegations – meant to be pretty broad.</a:t>
            </a:r>
          </a:p>
          <a:p>
            <a:r>
              <a:rPr lang="en-US" sz="2400"/>
              <a:t>In Report, OK to separate relevant evidence from evidence that is directly related to the allegations but viewed by investigator to be not relevant.</a:t>
            </a:r>
          </a:p>
          <a:p>
            <a:r>
              <a:rPr lang="en-US" sz="2400"/>
              <a:t>Relevance – tends to make a fact more or less probable than it would without the evidence.</a:t>
            </a:r>
          </a:p>
          <a:p>
            <a:r>
              <a:rPr lang="en-US" sz="2400"/>
              <a:t>Re-interview someone if needed</a:t>
            </a:r>
          </a:p>
          <a:p>
            <a:r>
              <a:rPr lang="en-US" sz="2400"/>
              <a:t>Ask who else might have useful info; did I forget to ask anything you think might be important.</a:t>
            </a:r>
          </a:p>
          <a:p>
            <a:r>
              <a:rPr lang="en-US" sz="2400"/>
              <a:t>Examples and discussion.</a:t>
            </a:r>
          </a:p>
          <a:p>
            <a:endParaRPr lang="en-US"/>
          </a:p>
        </p:txBody>
      </p:sp>
      <p:sp>
        <p:nvSpPr>
          <p:cNvPr id="4" name="Slide Number Placeholder 3">
            <a:extLst>
              <a:ext uri="{FF2B5EF4-FFF2-40B4-BE49-F238E27FC236}">
                <a16:creationId xmlns:a16="http://schemas.microsoft.com/office/drawing/2014/main" id="{D406A2EB-D3AB-4759-8700-46C27B41DF4F}"/>
              </a:ext>
            </a:extLst>
          </p:cNvPr>
          <p:cNvSpPr>
            <a:spLocks noGrp="1"/>
          </p:cNvSpPr>
          <p:nvPr>
            <p:ph type="sldNum" sz="quarter" idx="10"/>
          </p:nvPr>
        </p:nvSpPr>
        <p:spPr/>
        <p:txBody>
          <a:bodyPr/>
          <a:lstStyle/>
          <a:p>
            <a:fld id="{AEB18626-8808-4746-90D9-9116E8C42BBC}" type="slidenum">
              <a:rPr lang="en-US" smtClean="0"/>
              <a:t>25</a:t>
            </a:fld>
            <a:endParaRPr lang="en-US"/>
          </a:p>
        </p:txBody>
      </p:sp>
    </p:spTree>
    <p:extLst>
      <p:ext uri="{BB962C8B-B14F-4D97-AF65-F5344CB8AC3E}">
        <p14:creationId xmlns:p14="http://schemas.microsoft.com/office/powerpoint/2010/main" val="1571826566"/>
      </p:ext>
    </p:extLst>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7B4295E-1301-45FD-8C02-84B6A9D8906B}"/>
              </a:ext>
            </a:extLst>
          </p:cNvPr>
          <p:cNvSpPr>
            <a:spLocks noGrp="1"/>
          </p:cNvSpPr>
          <p:nvPr>
            <p:ph type="title"/>
          </p:nvPr>
        </p:nvSpPr>
        <p:spPr>
          <a:xfrm>
            <a:off x="609600" y="441434"/>
            <a:ext cx="10972800" cy="662152"/>
          </a:xfrm>
        </p:spPr>
        <p:txBody>
          <a:bodyPr>
            <a:normAutofit fontScale="90000"/>
          </a:bodyPr>
          <a:lstStyle/>
          <a:p>
            <a:r>
              <a:rPr lang="en-US"/>
              <a:t>Investigation Report</a:t>
            </a:r>
          </a:p>
        </p:txBody>
      </p:sp>
      <p:sp>
        <p:nvSpPr>
          <p:cNvPr id="3" name="Content Placeholder 2">
            <a:extLst>
              <a:ext uri="{FF2B5EF4-FFF2-40B4-BE49-F238E27FC236}">
                <a16:creationId xmlns:a16="http://schemas.microsoft.com/office/drawing/2014/main" id="{66CEFEE6-96ED-409F-8454-2A028A7071C1}"/>
              </a:ext>
            </a:extLst>
          </p:cNvPr>
          <p:cNvSpPr>
            <a:spLocks noGrp="1"/>
          </p:cNvSpPr>
          <p:nvPr>
            <p:ph idx="1"/>
          </p:nvPr>
        </p:nvSpPr>
        <p:spPr>
          <a:xfrm>
            <a:off x="609600" y="956441"/>
            <a:ext cx="10972800" cy="5215759"/>
          </a:xfrm>
        </p:spPr>
        <p:txBody>
          <a:bodyPr/>
          <a:lstStyle/>
          <a:p>
            <a:r>
              <a:rPr lang="en-US"/>
              <a:t>Purpose of Report is to:</a:t>
            </a:r>
          </a:p>
          <a:p>
            <a:pPr lvl="1"/>
            <a:r>
              <a:rPr lang="en-US"/>
              <a:t>Record the process of the investigation.</a:t>
            </a:r>
          </a:p>
          <a:p>
            <a:pPr lvl="2"/>
            <a:r>
              <a:rPr lang="en-US"/>
              <a:t>Organize, synthesize and present the factual information collected</a:t>
            </a:r>
          </a:p>
          <a:p>
            <a:pPr lvl="2"/>
            <a:r>
              <a:rPr lang="en-US"/>
              <a:t>Identify the documents you reviewed</a:t>
            </a:r>
          </a:p>
          <a:p>
            <a:pPr lvl="2"/>
            <a:r>
              <a:rPr lang="en-US"/>
              <a:t>Identify witnesses you interviewed</a:t>
            </a:r>
          </a:p>
          <a:p>
            <a:pPr lvl="1"/>
            <a:r>
              <a:rPr lang="en-US"/>
              <a:t>Attach key documents to the Report – ok to redact if necessary.</a:t>
            </a:r>
          </a:p>
          <a:p>
            <a:pPr lvl="1"/>
            <a:r>
              <a:rPr lang="en-US"/>
              <a:t>For facts that are disputed, use relevant documents and witness statements to include sufficient factual material to enable decision-maker to make a determination.</a:t>
            </a:r>
          </a:p>
          <a:p>
            <a:pPr lvl="1"/>
            <a:r>
              <a:rPr lang="en-US"/>
              <a:t>Avoid subjective characterizations.</a:t>
            </a:r>
          </a:p>
          <a:p>
            <a:pPr lvl="1"/>
            <a:r>
              <a:rPr lang="en-US"/>
              <a:t>Try to use facts to convey issues of reliability/credibility (e.g. was statement consistent, accurate).</a:t>
            </a:r>
          </a:p>
          <a:p>
            <a:pPr lvl="1"/>
            <a:r>
              <a:rPr lang="en-US"/>
              <a:t>Different types of evidence might indicate different weight given to it (e.g. direct testimony, documents, circumstantial, hearsay, expert).</a:t>
            </a:r>
          </a:p>
          <a:p>
            <a:pPr lvl="1"/>
            <a:endParaRPr lang="en-US"/>
          </a:p>
        </p:txBody>
      </p:sp>
      <p:sp>
        <p:nvSpPr>
          <p:cNvPr id="4" name="Slide Number Placeholder 3">
            <a:extLst>
              <a:ext uri="{FF2B5EF4-FFF2-40B4-BE49-F238E27FC236}">
                <a16:creationId xmlns:a16="http://schemas.microsoft.com/office/drawing/2014/main" id="{55739DB0-0BF0-4BD5-8545-2712BCB15ADD}"/>
              </a:ext>
            </a:extLst>
          </p:cNvPr>
          <p:cNvSpPr>
            <a:spLocks noGrp="1"/>
          </p:cNvSpPr>
          <p:nvPr>
            <p:ph type="sldNum" sz="quarter" idx="10"/>
          </p:nvPr>
        </p:nvSpPr>
        <p:spPr/>
        <p:txBody>
          <a:bodyPr/>
          <a:lstStyle/>
          <a:p>
            <a:fld id="{AEB18626-8808-4746-90D9-9116E8C42BBC}" type="slidenum">
              <a:rPr lang="en-US" smtClean="0"/>
              <a:t>26</a:t>
            </a:fld>
            <a:endParaRPr lang="en-US"/>
          </a:p>
        </p:txBody>
      </p:sp>
    </p:spTree>
    <p:extLst>
      <p:ext uri="{BB962C8B-B14F-4D97-AF65-F5344CB8AC3E}">
        <p14:creationId xmlns:p14="http://schemas.microsoft.com/office/powerpoint/2010/main" val="3132243084"/>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21C9A92F-8AD8-44B3-836C-A382C5361160}"/>
              </a:ext>
            </a:extLst>
          </p:cNvPr>
          <p:cNvSpPr>
            <a:spLocks noGrp="1"/>
          </p:cNvSpPr>
          <p:nvPr>
            <p:ph type="title"/>
          </p:nvPr>
        </p:nvSpPr>
        <p:spPr>
          <a:xfrm>
            <a:off x="609600" y="483476"/>
            <a:ext cx="10972800" cy="714703"/>
          </a:xfrm>
        </p:spPr>
        <p:txBody>
          <a:bodyPr/>
          <a:lstStyle/>
          <a:p>
            <a:r>
              <a:rPr lang="en-US"/>
              <a:t>For Decision-Maker</a:t>
            </a:r>
          </a:p>
        </p:txBody>
      </p:sp>
      <p:sp>
        <p:nvSpPr>
          <p:cNvPr id="3" name="Content Placeholder 2">
            <a:extLst>
              <a:ext uri="{FF2B5EF4-FFF2-40B4-BE49-F238E27FC236}">
                <a16:creationId xmlns:a16="http://schemas.microsoft.com/office/drawing/2014/main" id="{49633FDC-636E-49C2-BE92-A288F8462586}"/>
              </a:ext>
            </a:extLst>
          </p:cNvPr>
          <p:cNvSpPr>
            <a:spLocks noGrp="1"/>
          </p:cNvSpPr>
          <p:nvPr>
            <p:ph idx="1"/>
          </p:nvPr>
        </p:nvSpPr>
        <p:spPr>
          <a:xfrm>
            <a:off x="609600" y="1198178"/>
            <a:ext cx="10972800" cy="4974021"/>
          </a:xfrm>
        </p:spPr>
        <p:txBody>
          <a:bodyPr/>
          <a:lstStyle/>
          <a:p>
            <a:r>
              <a:rPr lang="en-US" sz="2400"/>
              <a:t>Review investigator report with view to what you will need to decide to ensure nothing missed.</a:t>
            </a:r>
          </a:p>
          <a:p>
            <a:r>
              <a:rPr lang="en-US" sz="2400"/>
              <a:t>You decide on what information/evidence/statements are relevant to your determination.</a:t>
            </a:r>
          </a:p>
          <a:p>
            <a:r>
              <a:rPr lang="en-US" sz="2400"/>
              <a:t>Must explain rationale for decision to exclude evidence as not relevant. (Relevance – tends to make a fact more or less probable than it would without the evidence.)</a:t>
            </a:r>
          </a:p>
          <a:p>
            <a:r>
              <a:rPr lang="en-US" sz="2400"/>
              <a:t>You make credibility determinations – look for consistency, corroboration, motivations to lie.</a:t>
            </a:r>
          </a:p>
          <a:p>
            <a:r>
              <a:rPr lang="en-US" sz="2400"/>
              <a:t>Character evidence – relevance and reliability are key to assigning a weight to the evidence.  </a:t>
            </a:r>
          </a:p>
          <a:p>
            <a:r>
              <a:rPr lang="en-US" sz="2400"/>
              <a:t>Prior sexual misconduct/activity by respondent – how much weight?</a:t>
            </a:r>
          </a:p>
          <a:p>
            <a:r>
              <a:rPr lang="en-US" sz="2400"/>
              <a:t>Expert witness – relevance and reliability are also key to assigning weight to the evidence.</a:t>
            </a:r>
          </a:p>
        </p:txBody>
      </p:sp>
      <p:sp>
        <p:nvSpPr>
          <p:cNvPr id="4" name="Slide Number Placeholder 3">
            <a:extLst>
              <a:ext uri="{FF2B5EF4-FFF2-40B4-BE49-F238E27FC236}">
                <a16:creationId xmlns:a16="http://schemas.microsoft.com/office/drawing/2014/main" id="{38F6DA4C-38D0-45C0-BB87-1BDA7A8D6C1F}"/>
              </a:ext>
            </a:extLst>
          </p:cNvPr>
          <p:cNvSpPr>
            <a:spLocks noGrp="1"/>
          </p:cNvSpPr>
          <p:nvPr>
            <p:ph type="sldNum" sz="quarter" idx="10"/>
          </p:nvPr>
        </p:nvSpPr>
        <p:spPr/>
        <p:txBody>
          <a:bodyPr/>
          <a:lstStyle/>
          <a:p>
            <a:fld id="{AEB18626-8808-4746-90D9-9116E8C42BBC}" type="slidenum">
              <a:rPr lang="en-US" smtClean="0"/>
              <a:t>27</a:t>
            </a:fld>
            <a:endParaRPr lang="en-US"/>
          </a:p>
        </p:txBody>
      </p:sp>
    </p:spTree>
    <p:extLst>
      <p:ext uri="{BB962C8B-B14F-4D97-AF65-F5344CB8AC3E}">
        <p14:creationId xmlns:p14="http://schemas.microsoft.com/office/powerpoint/2010/main" val="2645364137"/>
      </p:ext>
    </p:extLst>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19828D2-1173-4218-81C3-87ADB012C0B0}"/>
              </a:ext>
            </a:extLst>
          </p:cNvPr>
          <p:cNvSpPr>
            <a:spLocks noGrp="1"/>
          </p:cNvSpPr>
          <p:nvPr>
            <p:ph type="title"/>
          </p:nvPr>
        </p:nvSpPr>
        <p:spPr/>
        <p:txBody>
          <a:bodyPr/>
          <a:lstStyle/>
          <a:p>
            <a:r>
              <a:rPr lang="en-US"/>
              <a:t>Last Words of Advice</a:t>
            </a:r>
          </a:p>
        </p:txBody>
      </p:sp>
      <p:sp>
        <p:nvSpPr>
          <p:cNvPr id="3" name="Content Placeholder 2">
            <a:extLst>
              <a:ext uri="{FF2B5EF4-FFF2-40B4-BE49-F238E27FC236}">
                <a16:creationId xmlns:a16="http://schemas.microsoft.com/office/drawing/2014/main" id="{1CE34DD6-384C-46BE-B83B-6DE2B77FA6B9}"/>
              </a:ext>
            </a:extLst>
          </p:cNvPr>
          <p:cNvSpPr>
            <a:spLocks noGrp="1"/>
          </p:cNvSpPr>
          <p:nvPr>
            <p:ph idx="1"/>
          </p:nvPr>
        </p:nvSpPr>
        <p:spPr/>
        <p:txBody>
          <a:bodyPr/>
          <a:lstStyle/>
          <a:p>
            <a:r>
              <a:rPr lang="en-US"/>
              <a:t>If you are unsure about how to proceed or what to do at any stage of the process, ok to call for expert advice; it is very hard to be totally up on all these detailed rules.</a:t>
            </a:r>
          </a:p>
          <a:p>
            <a:r>
              <a:rPr lang="en-US"/>
              <a:t>It is possible that evidence or witnesses will be offered by a party that will be hard to handle (e.g. polygraph test, forensic rape examination).  Again, ok to call for expert advice to assist.</a:t>
            </a:r>
          </a:p>
          <a:p>
            <a:r>
              <a:rPr lang="en-US"/>
              <a:t>Don’t forget about retaliation.  Often this can be a more difficult claim to investigate and determine since standard is pretty broad (would discourage someone from reporting).</a:t>
            </a:r>
          </a:p>
        </p:txBody>
      </p:sp>
      <p:sp>
        <p:nvSpPr>
          <p:cNvPr id="4" name="Slide Number Placeholder 3">
            <a:extLst>
              <a:ext uri="{FF2B5EF4-FFF2-40B4-BE49-F238E27FC236}">
                <a16:creationId xmlns:a16="http://schemas.microsoft.com/office/drawing/2014/main" id="{1C7700C1-B71D-4FFC-ACE1-04C4C065E35A}"/>
              </a:ext>
            </a:extLst>
          </p:cNvPr>
          <p:cNvSpPr>
            <a:spLocks noGrp="1"/>
          </p:cNvSpPr>
          <p:nvPr>
            <p:ph type="sldNum" sz="quarter" idx="10"/>
          </p:nvPr>
        </p:nvSpPr>
        <p:spPr/>
        <p:txBody>
          <a:bodyPr/>
          <a:lstStyle/>
          <a:p>
            <a:fld id="{AEB18626-8808-4746-90D9-9116E8C42BBC}" type="slidenum">
              <a:rPr lang="en-US" smtClean="0"/>
              <a:t>28</a:t>
            </a:fld>
            <a:endParaRPr lang="en-US"/>
          </a:p>
        </p:txBody>
      </p:sp>
    </p:spTree>
    <p:extLst>
      <p:ext uri="{BB962C8B-B14F-4D97-AF65-F5344CB8AC3E}">
        <p14:creationId xmlns:p14="http://schemas.microsoft.com/office/powerpoint/2010/main" val="2641879857"/>
      </p:ext>
    </p:extLst>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6872A59-6725-449A-ABE5-8B3F6A86C25C}"/>
              </a:ext>
            </a:extLst>
          </p:cNvPr>
          <p:cNvSpPr>
            <a:spLocks noGrp="1"/>
          </p:cNvSpPr>
          <p:nvPr>
            <p:ph type="title"/>
          </p:nvPr>
        </p:nvSpPr>
        <p:spPr>
          <a:xfrm>
            <a:off x="609600" y="609599"/>
            <a:ext cx="10972800" cy="1489529"/>
          </a:xfrm>
        </p:spPr>
        <p:txBody>
          <a:bodyPr>
            <a:normAutofit/>
          </a:bodyPr>
          <a:lstStyle/>
          <a:p>
            <a:pPr algn="ctr"/>
            <a:r>
              <a:rPr lang="en-US" sz="4400"/>
              <a:t>Questions?</a:t>
            </a:r>
          </a:p>
        </p:txBody>
      </p:sp>
      <p:pic>
        <p:nvPicPr>
          <p:cNvPr id="7" name="Content Placeholder 6">
            <a:extLst>
              <a:ext uri="{FF2B5EF4-FFF2-40B4-BE49-F238E27FC236}">
                <a16:creationId xmlns:a16="http://schemas.microsoft.com/office/drawing/2014/main" id="{FC424CE7-21C8-47C4-BF4E-BCDC725CA991}"/>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60157" y="2099129"/>
            <a:ext cx="3837214" cy="3837214"/>
          </a:xfrm>
        </p:spPr>
      </p:pic>
      <p:sp>
        <p:nvSpPr>
          <p:cNvPr id="3" name="Slide Number Placeholder 2">
            <a:extLst>
              <a:ext uri="{FF2B5EF4-FFF2-40B4-BE49-F238E27FC236}">
                <a16:creationId xmlns:a16="http://schemas.microsoft.com/office/drawing/2014/main" id="{2D95DAA7-C888-484B-A5CE-EA52D37CD7FD}"/>
              </a:ext>
            </a:extLst>
          </p:cNvPr>
          <p:cNvSpPr>
            <a:spLocks noGrp="1"/>
          </p:cNvSpPr>
          <p:nvPr>
            <p:ph type="sldNum" sz="quarter" idx="10"/>
          </p:nvPr>
        </p:nvSpPr>
        <p:spPr/>
        <p:txBody>
          <a:bodyPr/>
          <a:lstStyle/>
          <a:p>
            <a:fld id="{AEB18626-8808-4746-90D9-9116E8C42BBC}" type="slidenum">
              <a:rPr lang="en-US" smtClean="0"/>
              <a:t>29</a:t>
            </a:fld>
            <a:endParaRPr lang="en-US"/>
          </a:p>
        </p:txBody>
      </p:sp>
    </p:spTree>
    <p:extLst>
      <p:ext uri="{BB962C8B-B14F-4D97-AF65-F5344CB8AC3E}">
        <p14:creationId xmlns:p14="http://schemas.microsoft.com/office/powerpoint/2010/main" val="113128919"/>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C057292-0AF3-4B4B-BB95-0F77FE2AC389}"/>
              </a:ext>
            </a:extLst>
          </p:cNvPr>
          <p:cNvSpPr>
            <a:spLocks noGrp="1"/>
          </p:cNvSpPr>
          <p:nvPr>
            <p:ph type="title"/>
          </p:nvPr>
        </p:nvSpPr>
        <p:spPr/>
        <p:txBody>
          <a:bodyPr/>
          <a:lstStyle/>
          <a:p>
            <a:r>
              <a:rPr lang="en-US"/>
              <a:t>Who has “knowledge” of potential harassment?</a:t>
            </a:r>
          </a:p>
        </p:txBody>
      </p:sp>
      <p:sp>
        <p:nvSpPr>
          <p:cNvPr id="3" name="Content Placeholder 2">
            <a:extLst>
              <a:ext uri="{FF2B5EF4-FFF2-40B4-BE49-F238E27FC236}">
                <a16:creationId xmlns:a16="http://schemas.microsoft.com/office/drawing/2014/main" id="{7CBA2722-1742-4DA8-8879-5F9210DA5A34}"/>
              </a:ext>
            </a:extLst>
          </p:cNvPr>
          <p:cNvSpPr>
            <a:spLocks noGrp="1"/>
          </p:cNvSpPr>
          <p:nvPr>
            <p:ph idx="1"/>
          </p:nvPr>
        </p:nvSpPr>
        <p:spPr/>
        <p:txBody>
          <a:bodyPr/>
          <a:lstStyle/>
          <a:p>
            <a:r>
              <a:rPr lang="en-US"/>
              <a:t>School liable if it had knowledge and acted with deliberate indifference.</a:t>
            </a:r>
          </a:p>
          <a:p>
            <a:r>
              <a:rPr lang="en-US"/>
              <a:t>Who had knowledge was unclear before new Rule.</a:t>
            </a:r>
          </a:p>
          <a:p>
            <a:r>
              <a:rPr lang="en-US"/>
              <a:t>Now, new Rule makes it clear that, for K-12 schools, ANY employee who had knowledge means the school had knowledge.</a:t>
            </a:r>
          </a:p>
          <a:p>
            <a:r>
              <a:rPr lang="en-US"/>
              <a:t>NHS must ensure that its employees know how to respond to reports of potential sexual misconduct and that Title IX Coordinator must be informed of any such reports.</a:t>
            </a:r>
          </a:p>
          <a:p>
            <a:pPr marL="109537" indent="0">
              <a:buNone/>
            </a:pPr>
            <a:endParaRPr lang="en-US"/>
          </a:p>
        </p:txBody>
      </p:sp>
      <p:sp>
        <p:nvSpPr>
          <p:cNvPr id="4" name="Slide Number Placeholder 3">
            <a:extLst>
              <a:ext uri="{FF2B5EF4-FFF2-40B4-BE49-F238E27FC236}">
                <a16:creationId xmlns:a16="http://schemas.microsoft.com/office/drawing/2014/main" id="{2D6875D0-7934-4347-891E-C4BDB1C6EB38}"/>
              </a:ext>
            </a:extLst>
          </p:cNvPr>
          <p:cNvSpPr>
            <a:spLocks noGrp="1"/>
          </p:cNvSpPr>
          <p:nvPr>
            <p:ph type="sldNum" sz="quarter" idx="10"/>
          </p:nvPr>
        </p:nvSpPr>
        <p:spPr/>
        <p:txBody>
          <a:bodyPr/>
          <a:lstStyle/>
          <a:p>
            <a:fld id="{AEB18626-8808-4746-90D9-9116E8C42BBC}" type="slidenum">
              <a:rPr lang="en-US" smtClean="0"/>
              <a:t>3</a:t>
            </a:fld>
            <a:endParaRPr lang="en-US"/>
          </a:p>
        </p:txBody>
      </p:sp>
    </p:spTree>
    <p:extLst>
      <p:ext uri="{BB962C8B-B14F-4D97-AF65-F5344CB8AC3E}">
        <p14:creationId xmlns:p14="http://schemas.microsoft.com/office/powerpoint/2010/main" val="373034873"/>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E7E9621A-800B-4DBF-AECA-6955F39DDB89}"/>
              </a:ext>
            </a:extLst>
          </p:cNvPr>
          <p:cNvSpPr>
            <a:spLocks noGrp="1"/>
          </p:cNvSpPr>
          <p:nvPr>
            <p:ph type="title"/>
          </p:nvPr>
        </p:nvSpPr>
        <p:spPr/>
        <p:txBody>
          <a:bodyPr/>
          <a:lstStyle/>
          <a:p>
            <a:r>
              <a:rPr lang="en-US"/>
              <a:t>Definition of Sexual Harassment</a:t>
            </a:r>
          </a:p>
        </p:txBody>
      </p:sp>
      <p:sp>
        <p:nvSpPr>
          <p:cNvPr id="3" name="Content Placeholder 2">
            <a:extLst>
              <a:ext uri="{FF2B5EF4-FFF2-40B4-BE49-F238E27FC236}">
                <a16:creationId xmlns:a16="http://schemas.microsoft.com/office/drawing/2014/main" id="{DEF71355-EF6E-455D-AA45-05733747781E}"/>
              </a:ext>
            </a:extLst>
          </p:cNvPr>
          <p:cNvSpPr>
            <a:spLocks noGrp="1"/>
          </p:cNvSpPr>
          <p:nvPr>
            <p:ph idx="1"/>
          </p:nvPr>
        </p:nvSpPr>
        <p:spPr/>
        <p:txBody>
          <a:bodyPr/>
          <a:lstStyle/>
          <a:p>
            <a:pPr marL="109537" indent="0">
              <a:buNone/>
            </a:pPr>
            <a:r>
              <a:rPr lang="en-US"/>
              <a:t>Sexual Harassment as defined by Title IX Rule:</a:t>
            </a:r>
          </a:p>
          <a:p>
            <a:pPr marL="109537" indent="0">
              <a:buNone/>
            </a:pPr>
            <a:endParaRPr lang="en-US"/>
          </a:p>
          <a:p>
            <a:r>
              <a:rPr lang="en-US"/>
              <a:t>An employee conditioning educational benefits on participation in unwelcome sexual conduct (“quid pro quo”).</a:t>
            </a:r>
          </a:p>
          <a:p>
            <a:pPr marL="109537" indent="0">
              <a:buNone/>
            </a:pPr>
            <a:endParaRPr lang="en-US"/>
          </a:p>
          <a:p>
            <a:r>
              <a:rPr lang="en-US"/>
              <a:t>Unwelcome conduct that a reasonable person would determine is so </a:t>
            </a:r>
            <a:r>
              <a:rPr lang="en-US" i="1"/>
              <a:t>severe, pervasive, and objectively offensive</a:t>
            </a:r>
            <a:r>
              <a:rPr lang="en-US"/>
              <a:t> that it effectively denies a person </a:t>
            </a:r>
            <a:r>
              <a:rPr lang="en-US" i="1"/>
              <a:t>equal access to the school’s education program or activities.</a:t>
            </a:r>
          </a:p>
          <a:p>
            <a:endParaRPr lang="en-US"/>
          </a:p>
          <a:p>
            <a:pPr marL="109537" indent="0">
              <a:buNone/>
            </a:pPr>
            <a:r>
              <a:rPr lang="en-US"/>
              <a:t>	</a:t>
            </a:r>
          </a:p>
          <a:p>
            <a:pPr marL="109537" indent="0">
              <a:buNone/>
            </a:pPr>
            <a:endParaRPr lang="en-US"/>
          </a:p>
        </p:txBody>
      </p:sp>
      <p:sp>
        <p:nvSpPr>
          <p:cNvPr id="4" name="Slide Number Placeholder 3">
            <a:extLst>
              <a:ext uri="{FF2B5EF4-FFF2-40B4-BE49-F238E27FC236}">
                <a16:creationId xmlns:a16="http://schemas.microsoft.com/office/drawing/2014/main" id="{50BB7FB7-1B90-44BC-92FF-CB4D8831A370}"/>
              </a:ext>
            </a:extLst>
          </p:cNvPr>
          <p:cNvSpPr>
            <a:spLocks noGrp="1"/>
          </p:cNvSpPr>
          <p:nvPr>
            <p:ph type="sldNum" sz="quarter" idx="10"/>
          </p:nvPr>
        </p:nvSpPr>
        <p:spPr/>
        <p:txBody>
          <a:bodyPr/>
          <a:lstStyle/>
          <a:p>
            <a:fld id="{AEB18626-8808-4746-90D9-9116E8C42BBC}" type="slidenum">
              <a:rPr lang="en-US" smtClean="0"/>
              <a:t>4</a:t>
            </a:fld>
            <a:endParaRPr lang="en-US"/>
          </a:p>
        </p:txBody>
      </p:sp>
    </p:spTree>
    <p:extLst>
      <p:ext uri="{BB962C8B-B14F-4D97-AF65-F5344CB8AC3E}">
        <p14:creationId xmlns:p14="http://schemas.microsoft.com/office/powerpoint/2010/main" val="1872199831"/>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94FBC41-BACB-4D2F-81ED-447A27376B42}"/>
              </a:ext>
            </a:extLst>
          </p:cNvPr>
          <p:cNvSpPr>
            <a:spLocks noGrp="1"/>
          </p:cNvSpPr>
          <p:nvPr>
            <p:ph type="title"/>
          </p:nvPr>
        </p:nvSpPr>
        <p:spPr/>
        <p:txBody>
          <a:bodyPr/>
          <a:lstStyle/>
          <a:p>
            <a:r>
              <a:rPr lang="en-US"/>
              <a:t>Definition of Sexual Harassment</a:t>
            </a:r>
          </a:p>
        </p:txBody>
      </p:sp>
      <p:sp>
        <p:nvSpPr>
          <p:cNvPr id="3" name="Content Placeholder 2">
            <a:extLst>
              <a:ext uri="{FF2B5EF4-FFF2-40B4-BE49-F238E27FC236}">
                <a16:creationId xmlns:a16="http://schemas.microsoft.com/office/drawing/2014/main" id="{24495489-47AE-4EA1-A975-465B6992FFA5}"/>
              </a:ext>
            </a:extLst>
          </p:cNvPr>
          <p:cNvSpPr>
            <a:spLocks noGrp="1"/>
          </p:cNvSpPr>
          <p:nvPr>
            <p:ph idx="1"/>
          </p:nvPr>
        </p:nvSpPr>
        <p:spPr>
          <a:xfrm>
            <a:off x="609600" y="1481959"/>
            <a:ext cx="10972800" cy="4690241"/>
          </a:xfrm>
        </p:spPr>
        <p:txBody>
          <a:bodyPr/>
          <a:lstStyle/>
          <a:p>
            <a:r>
              <a:rPr lang="en-US" sz="2400"/>
              <a:t>Sexual Assault:</a:t>
            </a:r>
          </a:p>
          <a:p>
            <a:pPr lvl="1"/>
            <a:r>
              <a:rPr lang="en-US" sz="2000"/>
              <a:t>Any sexual act directed against another person, forcibly or against that person’s will; or not forcibly or against the person’s will where the victim is incapable of giving affirmative </a:t>
            </a:r>
            <a:r>
              <a:rPr lang="en-US" sz="2000" b="1"/>
              <a:t>consent</a:t>
            </a:r>
            <a:r>
              <a:rPr lang="en-US" sz="2000"/>
              <a:t>.  Sexual assault consists of the following specific acts:</a:t>
            </a:r>
          </a:p>
          <a:p>
            <a:pPr lvl="2"/>
            <a:r>
              <a:rPr lang="en-US" sz="2000"/>
              <a:t>Rape – the penetration, no matter how slight, of the vagina or anus with any body part or object, or oral penetration by a sex organ of another person, without the </a:t>
            </a:r>
            <a:r>
              <a:rPr lang="en-US" sz="2000" b="1"/>
              <a:t>consent</a:t>
            </a:r>
            <a:r>
              <a:rPr lang="en-US" sz="2000"/>
              <a:t> of the victim.</a:t>
            </a:r>
          </a:p>
          <a:p>
            <a:pPr lvl="2"/>
            <a:r>
              <a:rPr lang="en-US" sz="2000"/>
              <a:t>Fondling – The touching of the private body parts of another person for the purpose of sexual gratification, forcible or against the person’s will, or not forcibly or against the person’s will where the victim is incapable of giving </a:t>
            </a:r>
            <a:r>
              <a:rPr lang="en-US" sz="2000" b="1"/>
              <a:t>consent</a:t>
            </a:r>
            <a:r>
              <a:rPr lang="en-US" sz="2000"/>
              <a:t> because of his/her youth or because of his/her temporary or permanent mental or physical incapacity.</a:t>
            </a:r>
          </a:p>
          <a:p>
            <a:pPr lvl="2"/>
            <a:r>
              <a:rPr lang="en-US" sz="2000"/>
              <a:t>Incest – sexual intercourse between persons related within the degree where marriage is prohibited by law.</a:t>
            </a:r>
          </a:p>
          <a:p>
            <a:pPr lvl="2"/>
            <a:r>
              <a:rPr lang="en-US" sz="2000"/>
              <a:t>Statutory Rape – non-forcible sexual intercourse with a person who is under 17.</a:t>
            </a:r>
          </a:p>
          <a:p>
            <a:pPr lvl="2"/>
            <a:endParaRPr lang="en-US" sz="2000"/>
          </a:p>
          <a:p>
            <a:pPr lvl="2"/>
            <a:endParaRPr lang="en-US" sz="2000"/>
          </a:p>
        </p:txBody>
      </p:sp>
      <p:sp>
        <p:nvSpPr>
          <p:cNvPr id="4" name="Slide Number Placeholder 3">
            <a:extLst>
              <a:ext uri="{FF2B5EF4-FFF2-40B4-BE49-F238E27FC236}">
                <a16:creationId xmlns:a16="http://schemas.microsoft.com/office/drawing/2014/main" id="{24CAE9F7-A6B9-4C36-A3DE-4033DB383AC6}"/>
              </a:ext>
            </a:extLst>
          </p:cNvPr>
          <p:cNvSpPr>
            <a:spLocks noGrp="1"/>
          </p:cNvSpPr>
          <p:nvPr>
            <p:ph type="sldNum" sz="quarter" idx="10"/>
          </p:nvPr>
        </p:nvSpPr>
        <p:spPr/>
        <p:txBody>
          <a:bodyPr/>
          <a:lstStyle/>
          <a:p>
            <a:fld id="{AEB18626-8808-4746-90D9-9116E8C42BBC}" type="slidenum">
              <a:rPr lang="en-US" smtClean="0"/>
              <a:t>5</a:t>
            </a:fld>
            <a:endParaRPr lang="en-US"/>
          </a:p>
        </p:txBody>
      </p:sp>
    </p:spTree>
    <p:extLst>
      <p:ext uri="{BB962C8B-B14F-4D97-AF65-F5344CB8AC3E}">
        <p14:creationId xmlns:p14="http://schemas.microsoft.com/office/powerpoint/2010/main" val="214601669"/>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F0903F4-2A78-4EB7-90A5-FD396AD288A2}"/>
              </a:ext>
            </a:extLst>
          </p:cNvPr>
          <p:cNvSpPr>
            <a:spLocks noGrp="1"/>
          </p:cNvSpPr>
          <p:nvPr>
            <p:ph type="title"/>
          </p:nvPr>
        </p:nvSpPr>
        <p:spPr/>
        <p:txBody>
          <a:bodyPr/>
          <a:lstStyle/>
          <a:p>
            <a:r>
              <a:rPr lang="en-US"/>
              <a:t>Definition of Sexual Harassment</a:t>
            </a:r>
          </a:p>
        </p:txBody>
      </p:sp>
      <p:sp>
        <p:nvSpPr>
          <p:cNvPr id="3" name="Content Placeholder 2">
            <a:extLst>
              <a:ext uri="{FF2B5EF4-FFF2-40B4-BE49-F238E27FC236}">
                <a16:creationId xmlns:a16="http://schemas.microsoft.com/office/drawing/2014/main" id="{1D3B81D5-C120-4D7C-A8E8-060ADFF26ADD}"/>
              </a:ext>
            </a:extLst>
          </p:cNvPr>
          <p:cNvSpPr>
            <a:spLocks noGrp="1"/>
          </p:cNvSpPr>
          <p:nvPr>
            <p:ph idx="1"/>
          </p:nvPr>
        </p:nvSpPr>
        <p:spPr/>
        <p:txBody>
          <a:bodyPr/>
          <a:lstStyle/>
          <a:p>
            <a:r>
              <a:rPr lang="en-US"/>
              <a:t>Domestic Violence</a:t>
            </a:r>
          </a:p>
          <a:p>
            <a:pPr marL="109537" indent="0">
              <a:buNone/>
            </a:pPr>
            <a:endParaRPr lang="en-US"/>
          </a:p>
          <a:p>
            <a:pPr lvl="1"/>
            <a:r>
              <a:rPr lang="en-US"/>
              <a:t>Violence committed by a current or former spouse or intimate partner of the victim, by a person with whom the victim shares a child in common, by a person who is cohabitating with or has cohabitated with the victim as a spouse or intimate partner, by a person similarly situated to a spouse of the victim under the domestic or family violence laws of NY, or by any other person against an adult or youth victim who is protected from that person’s acts under the domestic or family violence laws of NY.</a:t>
            </a:r>
          </a:p>
        </p:txBody>
      </p:sp>
      <p:sp>
        <p:nvSpPr>
          <p:cNvPr id="4" name="Slide Number Placeholder 3">
            <a:extLst>
              <a:ext uri="{FF2B5EF4-FFF2-40B4-BE49-F238E27FC236}">
                <a16:creationId xmlns:a16="http://schemas.microsoft.com/office/drawing/2014/main" id="{4FD406C2-AD1B-45D5-AACB-ADE25338BAE0}"/>
              </a:ext>
            </a:extLst>
          </p:cNvPr>
          <p:cNvSpPr>
            <a:spLocks noGrp="1"/>
          </p:cNvSpPr>
          <p:nvPr>
            <p:ph type="sldNum" sz="quarter" idx="10"/>
          </p:nvPr>
        </p:nvSpPr>
        <p:spPr/>
        <p:txBody>
          <a:bodyPr/>
          <a:lstStyle/>
          <a:p>
            <a:fld id="{AEB18626-8808-4746-90D9-9116E8C42BBC}" type="slidenum">
              <a:rPr lang="en-US" smtClean="0"/>
              <a:t>6</a:t>
            </a:fld>
            <a:endParaRPr lang="en-US"/>
          </a:p>
        </p:txBody>
      </p:sp>
    </p:spTree>
    <p:extLst>
      <p:ext uri="{BB962C8B-B14F-4D97-AF65-F5344CB8AC3E}">
        <p14:creationId xmlns:p14="http://schemas.microsoft.com/office/powerpoint/2010/main" val="557500046"/>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5B8DE22-151C-4036-B58B-417C4C645567}"/>
              </a:ext>
            </a:extLst>
          </p:cNvPr>
          <p:cNvSpPr>
            <a:spLocks noGrp="1"/>
          </p:cNvSpPr>
          <p:nvPr>
            <p:ph type="title"/>
          </p:nvPr>
        </p:nvSpPr>
        <p:spPr/>
        <p:txBody>
          <a:bodyPr/>
          <a:lstStyle/>
          <a:p>
            <a:r>
              <a:rPr lang="en-US"/>
              <a:t>Definition of Sexual Harassment</a:t>
            </a:r>
          </a:p>
        </p:txBody>
      </p:sp>
      <p:sp>
        <p:nvSpPr>
          <p:cNvPr id="3" name="Content Placeholder 2">
            <a:extLst>
              <a:ext uri="{FF2B5EF4-FFF2-40B4-BE49-F238E27FC236}">
                <a16:creationId xmlns:a16="http://schemas.microsoft.com/office/drawing/2014/main" id="{FB44EE8D-72D2-4F2C-8821-E85328F703AD}"/>
              </a:ext>
            </a:extLst>
          </p:cNvPr>
          <p:cNvSpPr>
            <a:spLocks noGrp="1"/>
          </p:cNvSpPr>
          <p:nvPr>
            <p:ph idx="1"/>
          </p:nvPr>
        </p:nvSpPr>
        <p:spPr>
          <a:xfrm>
            <a:off x="609600" y="1471448"/>
            <a:ext cx="10972800" cy="4700752"/>
          </a:xfrm>
        </p:spPr>
        <p:txBody>
          <a:bodyPr/>
          <a:lstStyle/>
          <a:p>
            <a:r>
              <a:rPr lang="en-US"/>
              <a:t>Dating Violence:</a:t>
            </a:r>
          </a:p>
          <a:p>
            <a:pPr lvl="1"/>
            <a:r>
              <a:rPr lang="en-US"/>
              <a:t>Violence committed by a person who is or has been in a social relationship of a romantic or intimate nature with the victim</a:t>
            </a:r>
          </a:p>
          <a:p>
            <a:pPr lvl="1"/>
            <a:r>
              <a:rPr lang="en-US"/>
              <a:t>Does not include acts covered under the definition of domestic violence.</a:t>
            </a:r>
          </a:p>
          <a:p>
            <a:pPr lvl="1"/>
            <a:r>
              <a:rPr lang="en-US"/>
              <a:t>Considers length of rel’shp, type of rel’shp, frequency of interactions.</a:t>
            </a:r>
          </a:p>
          <a:p>
            <a:r>
              <a:rPr lang="en-US"/>
              <a:t>Stalking:</a:t>
            </a:r>
          </a:p>
          <a:p>
            <a:pPr lvl="1"/>
            <a:r>
              <a:rPr lang="en-US"/>
              <a:t>Engaging in a course of conduct directed at a specific person on the basis of sex that would cause a reasonable person to (A) fear for their safety or the safety of others, or (B) suffer substantial emotional distress.</a:t>
            </a:r>
          </a:p>
          <a:p>
            <a:pPr lvl="2"/>
            <a:r>
              <a:rPr lang="en-US"/>
              <a:t>Course of conduct = two or more acts.</a:t>
            </a:r>
          </a:p>
          <a:p>
            <a:pPr lvl="2"/>
            <a:r>
              <a:rPr lang="en-US"/>
              <a:t>Substantial emotional distress – mental suffering or anguish that may, but does not necessarily require, medical or other professional treatment or counseling.</a:t>
            </a:r>
          </a:p>
          <a:p>
            <a:pPr lvl="1"/>
            <a:endParaRPr lang="en-US"/>
          </a:p>
          <a:p>
            <a:pPr lvl="1"/>
            <a:endParaRPr lang="en-US"/>
          </a:p>
        </p:txBody>
      </p:sp>
      <p:sp>
        <p:nvSpPr>
          <p:cNvPr id="4" name="Slide Number Placeholder 3">
            <a:extLst>
              <a:ext uri="{FF2B5EF4-FFF2-40B4-BE49-F238E27FC236}">
                <a16:creationId xmlns:a16="http://schemas.microsoft.com/office/drawing/2014/main" id="{E9C6C965-6E57-48A9-AF20-3FF78A28F56F}"/>
              </a:ext>
            </a:extLst>
          </p:cNvPr>
          <p:cNvSpPr>
            <a:spLocks noGrp="1"/>
          </p:cNvSpPr>
          <p:nvPr>
            <p:ph type="sldNum" sz="quarter" idx="10"/>
          </p:nvPr>
        </p:nvSpPr>
        <p:spPr/>
        <p:txBody>
          <a:bodyPr/>
          <a:lstStyle/>
          <a:p>
            <a:fld id="{AEB18626-8808-4746-90D9-9116E8C42BBC}" type="slidenum">
              <a:rPr lang="en-US" smtClean="0"/>
              <a:t>7</a:t>
            </a:fld>
            <a:endParaRPr lang="en-US"/>
          </a:p>
        </p:txBody>
      </p:sp>
    </p:spTree>
    <p:extLst>
      <p:ext uri="{BB962C8B-B14F-4D97-AF65-F5344CB8AC3E}">
        <p14:creationId xmlns:p14="http://schemas.microsoft.com/office/powerpoint/2010/main" val="1836933075"/>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ACE08A1-D057-40F2-88D3-707C2DBEBAAD}"/>
              </a:ext>
            </a:extLst>
          </p:cNvPr>
          <p:cNvSpPr>
            <a:spLocks noGrp="1"/>
          </p:cNvSpPr>
          <p:nvPr>
            <p:ph type="title"/>
          </p:nvPr>
        </p:nvSpPr>
        <p:spPr/>
        <p:txBody>
          <a:bodyPr/>
          <a:lstStyle/>
          <a:p>
            <a:r>
              <a:rPr lang="en-US"/>
              <a:t>Must Occur within School Program or Activity</a:t>
            </a:r>
          </a:p>
        </p:txBody>
      </p:sp>
      <p:sp>
        <p:nvSpPr>
          <p:cNvPr id="3" name="Content Placeholder 2">
            <a:extLst>
              <a:ext uri="{FF2B5EF4-FFF2-40B4-BE49-F238E27FC236}">
                <a16:creationId xmlns:a16="http://schemas.microsoft.com/office/drawing/2014/main" id="{4DA4BAC9-DC2F-4482-B3D1-49A782D50721}"/>
              </a:ext>
            </a:extLst>
          </p:cNvPr>
          <p:cNvSpPr>
            <a:spLocks noGrp="1"/>
          </p:cNvSpPr>
          <p:nvPr>
            <p:ph idx="1"/>
          </p:nvPr>
        </p:nvSpPr>
        <p:spPr/>
        <p:txBody>
          <a:bodyPr/>
          <a:lstStyle/>
          <a:p>
            <a:r>
              <a:rPr lang="en-US"/>
              <a:t>The sexual harassment must be:</a:t>
            </a:r>
          </a:p>
          <a:p>
            <a:pPr marL="109537" indent="0">
              <a:buNone/>
            </a:pPr>
            <a:endParaRPr lang="en-US"/>
          </a:p>
          <a:p>
            <a:pPr lvl="1"/>
            <a:r>
              <a:rPr lang="en-US"/>
              <a:t>Against a person in the United States.</a:t>
            </a:r>
          </a:p>
          <a:p>
            <a:pPr lvl="1"/>
            <a:r>
              <a:rPr lang="en-US"/>
              <a:t>Who is currently participating in, or attempting to participate in, a school’s educational programs or activities.</a:t>
            </a:r>
          </a:p>
          <a:p>
            <a:pPr lvl="1"/>
            <a:r>
              <a:rPr lang="en-US"/>
              <a:t>In the school’s education program or activity – includes locations, events, or circumstances over which the school exercised substantial control over both the respondent and the context in which the alleged sexual harassment occurs.  Cyber-harassment?</a:t>
            </a:r>
          </a:p>
          <a:p>
            <a:pPr lvl="1"/>
            <a:r>
              <a:rPr lang="en-US"/>
              <a:t>These will be important when we talk about mandatory dismissals in a bit.</a:t>
            </a:r>
          </a:p>
        </p:txBody>
      </p:sp>
      <p:sp>
        <p:nvSpPr>
          <p:cNvPr id="4" name="Slide Number Placeholder 3">
            <a:extLst>
              <a:ext uri="{FF2B5EF4-FFF2-40B4-BE49-F238E27FC236}">
                <a16:creationId xmlns:a16="http://schemas.microsoft.com/office/drawing/2014/main" id="{2109C8C1-DD6C-4D04-B107-1AF338BA0433}"/>
              </a:ext>
            </a:extLst>
          </p:cNvPr>
          <p:cNvSpPr>
            <a:spLocks noGrp="1"/>
          </p:cNvSpPr>
          <p:nvPr>
            <p:ph type="sldNum" sz="quarter" idx="10"/>
          </p:nvPr>
        </p:nvSpPr>
        <p:spPr/>
        <p:txBody>
          <a:bodyPr/>
          <a:lstStyle/>
          <a:p>
            <a:fld id="{AEB18626-8808-4746-90D9-9116E8C42BBC}" type="slidenum">
              <a:rPr lang="en-US" smtClean="0"/>
              <a:t>8</a:t>
            </a:fld>
            <a:endParaRPr lang="en-US"/>
          </a:p>
        </p:txBody>
      </p:sp>
    </p:spTree>
    <p:extLst>
      <p:ext uri="{BB962C8B-B14F-4D97-AF65-F5344CB8AC3E}">
        <p14:creationId xmlns:p14="http://schemas.microsoft.com/office/powerpoint/2010/main" val="311518946"/>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26BEAF2-82E2-4F47-B157-75AD26E0612D}"/>
              </a:ext>
            </a:extLst>
          </p:cNvPr>
          <p:cNvSpPr>
            <a:spLocks noGrp="1"/>
          </p:cNvSpPr>
          <p:nvPr>
            <p:ph type="title"/>
          </p:nvPr>
        </p:nvSpPr>
        <p:spPr>
          <a:xfrm>
            <a:off x="609600" y="451945"/>
            <a:ext cx="10972800" cy="840827"/>
          </a:xfrm>
        </p:spPr>
        <p:txBody>
          <a:bodyPr/>
          <a:lstStyle/>
          <a:p>
            <a:r>
              <a:rPr lang="en-US"/>
              <a:t>Reports and Formal Complaints</a:t>
            </a:r>
          </a:p>
        </p:txBody>
      </p:sp>
      <p:sp>
        <p:nvSpPr>
          <p:cNvPr id="3" name="Content Placeholder 2">
            <a:extLst>
              <a:ext uri="{FF2B5EF4-FFF2-40B4-BE49-F238E27FC236}">
                <a16:creationId xmlns:a16="http://schemas.microsoft.com/office/drawing/2014/main" id="{05272BD8-7E06-45F7-8AC9-A6C857B70EE4}"/>
              </a:ext>
            </a:extLst>
          </p:cNvPr>
          <p:cNvSpPr>
            <a:spLocks noGrp="1"/>
          </p:cNvSpPr>
          <p:nvPr>
            <p:ph idx="1"/>
          </p:nvPr>
        </p:nvSpPr>
        <p:spPr>
          <a:xfrm>
            <a:off x="609600" y="1292772"/>
            <a:ext cx="10972800" cy="4879428"/>
          </a:xfrm>
        </p:spPr>
        <p:txBody>
          <a:bodyPr/>
          <a:lstStyle/>
          <a:p>
            <a:r>
              <a:rPr lang="en-US"/>
              <a:t>Anyone can make a report – can be verbal, written or electronic but report differs from a formal complaint.  All reports made to employees must be conveyed to Title IX Coordinator</a:t>
            </a:r>
          </a:p>
          <a:p>
            <a:r>
              <a:rPr lang="en-US"/>
              <a:t>Upon receipt of report, Title IX Coordinator must contact complainant to discuss supportive measures (irrespective of whether formal complaint is filed) and explain process for filing of formal complaint and complainant’s right to decide.</a:t>
            </a:r>
          </a:p>
          <a:p>
            <a:r>
              <a:rPr lang="en-US"/>
              <a:t>Formal complaint must be signed by complainant/parent/guardian</a:t>
            </a:r>
          </a:p>
          <a:p>
            <a:pPr lvl="1"/>
            <a:r>
              <a:rPr lang="en-US"/>
              <a:t>Alleging sexual harassment and requesting that school investigate the allegation.</a:t>
            </a:r>
          </a:p>
          <a:p>
            <a:r>
              <a:rPr lang="en-US"/>
              <a:t>Title IX Coordinator may file formal complaint if failure to initiate an investigation would be unreasonable.</a:t>
            </a:r>
          </a:p>
          <a:p>
            <a:pPr lvl="1"/>
            <a:endParaRPr lang="en-US"/>
          </a:p>
        </p:txBody>
      </p:sp>
      <p:sp>
        <p:nvSpPr>
          <p:cNvPr id="4" name="Slide Number Placeholder 3">
            <a:extLst>
              <a:ext uri="{FF2B5EF4-FFF2-40B4-BE49-F238E27FC236}">
                <a16:creationId xmlns:a16="http://schemas.microsoft.com/office/drawing/2014/main" id="{D0711061-FD8E-4600-B397-76436B798274}"/>
              </a:ext>
            </a:extLst>
          </p:cNvPr>
          <p:cNvSpPr>
            <a:spLocks noGrp="1"/>
          </p:cNvSpPr>
          <p:nvPr>
            <p:ph type="sldNum" sz="quarter" idx="10"/>
          </p:nvPr>
        </p:nvSpPr>
        <p:spPr/>
        <p:txBody>
          <a:bodyPr/>
          <a:lstStyle/>
          <a:p>
            <a:fld id="{AEB18626-8808-4746-90D9-9116E8C42BBC}" type="slidenum">
              <a:rPr lang="en-US" smtClean="0"/>
              <a:t>9</a:t>
            </a:fld>
            <a:endParaRPr lang="en-US"/>
          </a:p>
        </p:txBody>
      </p:sp>
    </p:spTree>
    <p:extLst>
      <p:ext uri="{BB962C8B-B14F-4D97-AF65-F5344CB8AC3E}">
        <p14:creationId xmlns:p14="http://schemas.microsoft.com/office/powerpoint/2010/main" val="1823824124"/>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8362.0"/>
  <p:tag name="AS_RELEASE_DATE" val="2019.06.14"/>
  <p:tag name="AS_TITLE" val="Aspose.Slides for .NET 4.0 Client Profile"/>
  <p:tag name="AS_VERSION" val="19.6"/>
</p:tagLst>
</file>

<file path=ppt/theme/_rels/theme1.xml.rels>&#65279;<?xml version="1.0" encoding="utf-8" standalone="yes"?><Relationships xmlns="http://schemas.openxmlformats.org/package/2006/relationships"><Relationship Id="rId1" Type="http://schemas.openxmlformats.org/officeDocument/2006/relationships/image" Target="../media/image3.jpeg" /></Relationships>
</file>

<file path=ppt/theme/theme1.xml><?xml version="1.0" encoding="utf-8"?>
<a:theme xmlns:r="http://schemas.openxmlformats.org/officeDocument/2006/relationships" xmlns:a="http://schemas.openxmlformats.org/drawingml/2006/main" name="Bond">
  <a:themeElements>
    <a:clrScheme name="Bond">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Arial"/>
        <a:cs typeface="Arial"/>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Arial"/>
        <a:cs typeface="Arial"/>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r:embed="rId1">
            <a:duotone>
              <a:schemeClr val="phClr">
                <a:shade val="48000"/>
              </a:schemeClr>
              <a:schemeClr val="phClr">
                <a:tint val="96000"/>
                <a:satMod val="150000"/>
              </a:schemeClr>
            </a:duotone>
          </a:blip>
          <a:tile tx="0" ty="0" sx="80000" sy="80000" flip="none" algn="tl"/>
        </a:blipFill>
      </a:bgFillStyleLst>
    </a:fmtScheme>
  </a:themeElements>
  <a:objectDefaults/>
  <a:extLst>
    <a:ext uri="{05A4C25C-085E-4340-85A3-A5531E510DB2}">
      <thm15:themeFamily xmlns:thm15="http://schemas.microsoft.com/office/thememl/2012/main" name="Bond" id="{9155DD9B-A6E7-44BA-A3CE-A3A2AA166B89}" vid="{B4FD9C88-1DBA-4D78-9947-0E8CE66659E9}"/>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Bond</Template>
  <Company/>
  <PresentationFormat>Widescreen</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19.0600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